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2" r:id="rId3"/>
    <p:sldId id="257" r:id="rId4"/>
    <p:sldId id="273" r:id="rId5"/>
    <p:sldId id="259" r:id="rId6"/>
    <p:sldId id="260" r:id="rId7"/>
    <p:sldId id="261" r:id="rId8"/>
    <p:sldId id="262" r:id="rId9"/>
    <p:sldId id="263" r:id="rId10"/>
    <p:sldId id="264" r:id="rId11"/>
    <p:sldId id="265" r:id="rId12"/>
    <p:sldId id="266" r:id="rId13"/>
    <p:sldId id="274" r:id="rId14"/>
    <p:sldId id="275" r:id="rId15"/>
    <p:sldId id="276" r:id="rId16"/>
    <p:sldId id="267" r:id="rId17"/>
    <p:sldId id="268" r:id="rId18"/>
    <p:sldId id="269" r:id="rId19"/>
    <p:sldId id="270" r:id="rId20"/>
    <p:sldId id="271" r:id="rId21"/>
  </p:sldIdLst>
  <p:sldSz cx="18288000" cy="10287000"/>
  <p:notesSz cx="6858000" cy="9144000"/>
  <p:embeddedFontLst>
    <p:embeddedFont>
      <p:font typeface="Canva Sans" panose="020B0604020202020204" charset="0"/>
      <p:regular r:id="rId22"/>
    </p:embeddedFont>
    <p:embeddedFont>
      <p:font typeface="Intro Rust" panose="020B0604020202020204" charset="0"/>
      <p:regular r:id="rId23"/>
    </p:embeddedFont>
    <p:embeddedFont>
      <p:font typeface="Raleway" pitchFamily="2" charset="0"/>
      <p:regular r:id="rId24"/>
      <p:bold r:id="rId25"/>
      <p:italic r:id="rId26"/>
      <p:boldItalic r:id="rId27"/>
    </p:embeddedFont>
    <p:embeddedFont>
      <p:font typeface="Raleway Bold" pitchFamily="2"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6E676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532" y="15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8.svg"/><Relationship Id="rId21" Type="http://schemas.openxmlformats.org/officeDocument/2006/relationships/image" Target="../media/image24.svg"/><Relationship Id="rId7" Type="http://schemas.openxmlformats.org/officeDocument/2006/relationships/image" Target="../media/image12.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8.svg"/><Relationship Id="rId2" Type="http://schemas.openxmlformats.org/officeDocument/2006/relationships/image" Target="../media/image7.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png"/><Relationship Id="rId24" Type="http://schemas.openxmlformats.org/officeDocument/2006/relationships/image" Target="../media/image27.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26.svg"/><Relationship Id="rId10" Type="http://schemas.openxmlformats.org/officeDocument/2006/relationships/image" Target="../media/image1.png"/><Relationship Id="rId19" Type="http://schemas.openxmlformats.org/officeDocument/2006/relationships/image" Target="../media/image22.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7.png"/><Relationship Id="rId22"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30.svg"/><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29.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32.svg"/><Relationship Id="rId15" Type="http://schemas.openxmlformats.org/officeDocument/2006/relationships/image" Target="../media/image20.svg"/><Relationship Id="rId23" Type="http://schemas.openxmlformats.org/officeDocument/2006/relationships/image" Target="../media/image28.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31.png"/><Relationship Id="rId9" Type="http://schemas.openxmlformats.org/officeDocument/2006/relationships/image" Target="../media/image34.svg"/><Relationship Id="rId14" Type="http://schemas.openxmlformats.org/officeDocument/2006/relationships/image" Target="../media/image19.png"/><Relationship Id="rId22"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30.svg"/><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29.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32.svg"/><Relationship Id="rId15" Type="http://schemas.openxmlformats.org/officeDocument/2006/relationships/image" Target="../media/image20.svg"/><Relationship Id="rId23" Type="http://schemas.openxmlformats.org/officeDocument/2006/relationships/image" Target="../media/image28.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31.png"/><Relationship Id="rId9" Type="http://schemas.openxmlformats.org/officeDocument/2006/relationships/image" Target="../media/image34.svg"/><Relationship Id="rId14" Type="http://schemas.openxmlformats.org/officeDocument/2006/relationships/image" Target="../media/image19.png"/><Relationship Id="rId22"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30.svg"/><Relationship Id="rId21" Type="http://schemas.openxmlformats.org/officeDocument/2006/relationships/image" Target="../media/image2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2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3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31.png"/><Relationship Id="rId9" Type="http://schemas.openxmlformats.org/officeDocument/2006/relationships/image" Target="../media/image16.sv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30.svg"/><Relationship Id="rId21" Type="http://schemas.openxmlformats.org/officeDocument/2006/relationships/image" Target="../media/image2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2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3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31.png"/><Relationship Id="rId9" Type="http://schemas.openxmlformats.org/officeDocument/2006/relationships/image" Target="../media/image16.svg"/><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30.svg"/><Relationship Id="rId21" Type="http://schemas.openxmlformats.org/officeDocument/2006/relationships/image" Target="../media/image2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2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3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31.png"/><Relationship Id="rId9" Type="http://schemas.openxmlformats.org/officeDocument/2006/relationships/image" Target="../media/image16.svg"/><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26FC52CD-B292-95CF-C924-7A01404F7228}"/>
              </a:ext>
            </a:extLst>
          </p:cNvPr>
          <p:cNvSpPr txBox="1"/>
          <p:nvPr/>
        </p:nvSpPr>
        <p:spPr>
          <a:xfrm>
            <a:off x="381000" y="-6057900"/>
            <a:ext cx="17417901" cy="5036047"/>
          </a:xfrm>
          <a:prstGeom prst="rect">
            <a:avLst/>
          </a:prstGeom>
        </p:spPr>
        <p:txBody>
          <a:bodyPr lIns="0" tIns="0" rIns="0" bIns="0" rtlCol="0" anchor="t">
            <a:spAutoFit/>
          </a:bodyPr>
          <a:lstStyle/>
          <a:p>
            <a:pPr algn="ctr">
              <a:lnSpc>
                <a:spcPts val="41097"/>
              </a:lnSpc>
              <a:spcBef>
                <a:spcPct val="0"/>
              </a:spcBef>
            </a:pPr>
            <a:r>
              <a:rPr lang="en-US" sz="29355" dirty="0">
                <a:gradFill>
                  <a:gsLst>
                    <a:gs pos="0">
                      <a:srgbClr val="FFF7AD">
                        <a:alpha val="100000"/>
                      </a:srgbClr>
                    </a:gs>
                    <a:gs pos="100000">
                      <a:srgbClr val="FFA9F9">
                        <a:alpha val="100000"/>
                      </a:srgbClr>
                    </a:gs>
                  </a:gsLst>
                  <a:lin ang="0"/>
                </a:gradFill>
                <a:latin typeface="Raleway"/>
                <a:ea typeface="Raleway"/>
                <a:cs typeface="Raleway"/>
                <a:sym typeface="Raleway"/>
              </a:rPr>
              <a:t>CHROMM</a:t>
            </a:r>
          </a:p>
        </p:txBody>
      </p:sp>
      <p:sp>
        <p:nvSpPr>
          <p:cNvPr id="8" name="TextBox 3">
            <a:extLst>
              <a:ext uri="{FF2B5EF4-FFF2-40B4-BE49-F238E27FC236}">
                <a16:creationId xmlns:a16="http://schemas.microsoft.com/office/drawing/2014/main" id="{BB60BB0D-7317-29B6-61B6-E30435BE22FD}"/>
              </a:ext>
            </a:extLst>
          </p:cNvPr>
          <p:cNvSpPr txBox="1"/>
          <p:nvPr/>
        </p:nvSpPr>
        <p:spPr>
          <a:xfrm>
            <a:off x="381000" y="-4997947"/>
            <a:ext cx="17417901" cy="5036047"/>
          </a:xfrm>
          <a:prstGeom prst="rect">
            <a:avLst/>
          </a:prstGeom>
        </p:spPr>
        <p:txBody>
          <a:bodyPr lIns="0" tIns="0" rIns="0" bIns="0" rtlCol="0" anchor="t">
            <a:spAutoFit/>
          </a:bodyPr>
          <a:lstStyle/>
          <a:p>
            <a:pPr algn="ctr">
              <a:lnSpc>
                <a:spcPts val="41097"/>
              </a:lnSpc>
              <a:spcBef>
                <a:spcPct val="0"/>
              </a:spcBef>
            </a:pPr>
            <a:r>
              <a:rPr lang="en-US" sz="29355" dirty="0">
                <a:gradFill>
                  <a:gsLst>
                    <a:gs pos="0">
                      <a:srgbClr val="FFF7AD">
                        <a:alpha val="100000"/>
                      </a:srgbClr>
                    </a:gs>
                    <a:gs pos="100000">
                      <a:srgbClr val="FFA9F9">
                        <a:alpha val="100000"/>
                      </a:srgbClr>
                    </a:gs>
                  </a:gsLst>
                  <a:lin ang="0"/>
                </a:gradFill>
                <a:latin typeface="Raleway"/>
                <a:ea typeface="Raleway"/>
                <a:cs typeface="Raleway"/>
                <a:sym typeface="Raleway"/>
              </a:rPr>
              <a:t>CHROMM</a:t>
            </a:r>
          </a:p>
        </p:txBody>
      </p:sp>
      <p:sp>
        <p:nvSpPr>
          <p:cNvPr id="9" name="TextBox 4">
            <a:extLst>
              <a:ext uri="{FF2B5EF4-FFF2-40B4-BE49-F238E27FC236}">
                <a16:creationId xmlns:a16="http://schemas.microsoft.com/office/drawing/2014/main" id="{8662C72C-2C4B-A7BA-0B95-5E15C59DE5FB}"/>
              </a:ext>
            </a:extLst>
          </p:cNvPr>
          <p:cNvSpPr txBox="1"/>
          <p:nvPr/>
        </p:nvSpPr>
        <p:spPr>
          <a:xfrm>
            <a:off x="381000" y="-1485900"/>
            <a:ext cx="17417901" cy="2523975"/>
          </a:xfrm>
          <a:prstGeom prst="rect">
            <a:avLst/>
          </a:prstGeom>
        </p:spPr>
        <p:txBody>
          <a:bodyPr lIns="0" tIns="0" rIns="0" bIns="0" rtlCol="0" anchor="t">
            <a:spAutoFit/>
          </a:bodyPr>
          <a:lstStyle/>
          <a:p>
            <a:pPr algn="ctr">
              <a:lnSpc>
                <a:spcPts val="14677"/>
              </a:lnSpc>
            </a:pPr>
            <a:r>
              <a:rPr lang="en-US" sz="29355" dirty="0">
                <a:gradFill>
                  <a:gsLst>
                    <a:gs pos="0">
                      <a:srgbClr val="FFF7AD">
                        <a:alpha val="100000"/>
                      </a:srgbClr>
                    </a:gs>
                    <a:gs pos="100000">
                      <a:srgbClr val="FFA9F9">
                        <a:alpha val="100000"/>
                      </a:srgbClr>
                    </a:gs>
                  </a:gsLst>
                  <a:lin ang="0"/>
                </a:gradFill>
                <a:latin typeface="Raleway"/>
                <a:ea typeface="Raleway"/>
                <a:cs typeface="Raleway"/>
                <a:sym typeface="Raleway"/>
              </a:rPr>
              <a:t>CHROMM</a:t>
            </a:r>
          </a:p>
        </p:txBody>
      </p:sp>
      <p:sp>
        <p:nvSpPr>
          <p:cNvPr id="10" name="Freeform 5" descr="generated image">
            <a:extLst>
              <a:ext uri="{FF2B5EF4-FFF2-40B4-BE49-F238E27FC236}">
                <a16:creationId xmlns:a16="http://schemas.microsoft.com/office/drawing/2014/main" id="{CE9E71FF-01E5-0C01-D584-139DF059CF08}"/>
              </a:ext>
            </a:extLst>
          </p:cNvPr>
          <p:cNvSpPr/>
          <p:nvPr/>
        </p:nvSpPr>
        <p:spPr>
          <a:xfrm>
            <a:off x="6629400" y="10413358"/>
            <a:ext cx="3550620" cy="9051997"/>
          </a:xfrm>
          <a:custGeom>
            <a:avLst/>
            <a:gdLst/>
            <a:ahLst/>
            <a:cxnLst/>
            <a:rect l="l" t="t" r="r" b="b"/>
            <a:pathLst>
              <a:path w="3550620" h="9051997">
                <a:moveTo>
                  <a:pt x="0" y="0"/>
                </a:moveTo>
                <a:lnTo>
                  <a:pt x="3550620" y="0"/>
                </a:lnTo>
                <a:lnTo>
                  <a:pt x="3550620" y="9051997"/>
                </a:lnTo>
                <a:lnTo>
                  <a:pt x="0" y="9051997"/>
                </a:lnTo>
                <a:lnTo>
                  <a:pt x="0" y="0"/>
                </a:lnTo>
                <a:close/>
              </a:path>
            </a:pathLst>
          </a:custGeom>
          <a:blipFill>
            <a:blip r:embed="rId2"/>
            <a:stretch>
              <a:fillRect l="-92885" t="-8992" r="-96838" b="-4651"/>
            </a:stretch>
          </a:blipFill>
        </p:spPr>
        <p:txBody>
          <a:bodyPr/>
          <a:lstStyle/>
          <a:p>
            <a:endParaRPr lang="en-US"/>
          </a:p>
        </p:txBody>
      </p:sp>
      <p:sp>
        <p:nvSpPr>
          <p:cNvPr id="11" name="Freeform 6" descr="generated image">
            <a:extLst>
              <a:ext uri="{FF2B5EF4-FFF2-40B4-BE49-F238E27FC236}">
                <a16:creationId xmlns:a16="http://schemas.microsoft.com/office/drawing/2014/main" id="{60557DB9-1087-B597-A5A5-ED527DF9B104}"/>
              </a:ext>
            </a:extLst>
          </p:cNvPr>
          <p:cNvSpPr/>
          <p:nvPr/>
        </p:nvSpPr>
        <p:spPr>
          <a:xfrm>
            <a:off x="6222410" y="10694041"/>
            <a:ext cx="3957610" cy="8771314"/>
          </a:xfrm>
          <a:custGeom>
            <a:avLst/>
            <a:gdLst/>
            <a:ahLst/>
            <a:cxnLst/>
            <a:rect l="l" t="t" r="r" b="b"/>
            <a:pathLst>
              <a:path w="3957610" h="8771314">
                <a:moveTo>
                  <a:pt x="0" y="0"/>
                </a:moveTo>
                <a:lnTo>
                  <a:pt x="3957609" y="0"/>
                </a:lnTo>
                <a:lnTo>
                  <a:pt x="3957609" y="8771314"/>
                </a:lnTo>
                <a:lnTo>
                  <a:pt x="0" y="8771314"/>
                </a:lnTo>
                <a:lnTo>
                  <a:pt x="0" y="0"/>
                </a:lnTo>
                <a:close/>
              </a:path>
            </a:pathLst>
          </a:custGeom>
          <a:blipFill>
            <a:blip r:embed="rId3"/>
            <a:stretch>
              <a:fillRect l="-81205" t="-8320" r="-78723" b="-8960"/>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p:cNvGrpSpPr/>
        <p:nvPr/>
      </p:nvGrpSpPr>
      <p:grpSpPr>
        <a:xfrm>
          <a:off x="0" y="0"/>
          <a:ext cx="0" cy="0"/>
          <a:chOff x="0" y="0"/>
          <a:chExt cx="0" cy="0"/>
        </a:xfrm>
      </p:grpSpPr>
      <p:grpSp>
        <p:nvGrpSpPr>
          <p:cNvPr id="2" name="Group 2"/>
          <p:cNvGrpSpPr/>
          <p:nvPr/>
        </p:nvGrpSpPr>
        <p:grpSpPr>
          <a:xfrm>
            <a:off x="2855216" y="2824196"/>
            <a:ext cx="11907166" cy="1762940"/>
            <a:chOff x="0" y="0"/>
            <a:chExt cx="3136044" cy="464313"/>
          </a:xfrm>
        </p:grpSpPr>
        <p:sp>
          <p:nvSpPr>
            <p:cNvPr id="3" name="Freeform 3"/>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4" name="TextBox 4"/>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855216" y="4987799"/>
            <a:ext cx="11907166" cy="1762940"/>
            <a:chOff x="0" y="0"/>
            <a:chExt cx="3136044" cy="464313"/>
          </a:xfrm>
        </p:grpSpPr>
        <p:sp>
          <p:nvSpPr>
            <p:cNvPr id="6" name="Freeform 6"/>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7" name="TextBox 7"/>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855216" y="7151402"/>
            <a:ext cx="11907166" cy="1762940"/>
            <a:chOff x="0" y="0"/>
            <a:chExt cx="3136044" cy="464313"/>
          </a:xfrm>
        </p:grpSpPr>
        <p:sp>
          <p:nvSpPr>
            <p:cNvPr id="9" name="Freeform 9"/>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10" name="TextBox 10"/>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855216" y="9315006"/>
            <a:ext cx="11907166" cy="1762940"/>
            <a:chOff x="0" y="0"/>
            <a:chExt cx="3136044" cy="464313"/>
          </a:xfrm>
        </p:grpSpPr>
        <p:sp>
          <p:nvSpPr>
            <p:cNvPr id="12" name="Freeform 12"/>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13" name="TextBox 13"/>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618941" y="3174034"/>
            <a:ext cx="1026050" cy="1063264"/>
          </a:xfrm>
          <a:custGeom>
            <a:avLst/>
            <a:gdLst/>
            <a:ahLst/>
            <a:cxnLst/>
            <a:rect l="l" t="t" r="r" b="b"/>
            <a:pathLst>
              <a:path w="1026050" h="1063264">
                <a:moveTo>
                  <a:pt x="0" y="0"/>
                </a:moveTo>
                <a:lnTo>
                  <a:pt x="1026050" y="0"/>
                </a:lnTo>
                <a:lnTo>
                  <a:pt x="1026050" y="1063264"/>
                </a:lnTo>
                <a:lnTo>
                  <a:pt x="0" y="10632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4618941" y="5454360"/>
            <a:ext cx="1026050" cy="829818"/>
          </a:xfrm>
          <a:custGeom>
            <a:avLst/>
            <a:gdLst/>
            <a:ahLst/>
            <a:cxnLst/>
            <a:rect l="l" t="t" r="r" b="b"/>
            <a:pathLst>
              <a:path w="1026050" h="829818">
                <a:moveTo>
                  <a:pt x="0" y="0"/>
                </a:moveTo>
                <a:lnTo>
                  <a:pt x="1026050" y="0"/>
                </a:lnTo>
                <a:lnTo>
                  <a:pt x="1026050" y="829818"/>
                </a:lnTo>
                <a:lnTo>
                  <a:pt x="0" y="829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4618941" y="7458468"/>
            <a:ext cx="1026050" cy="1148810"/>
          </a:xfrm>
          <a:custGeom>
            <a:avLst/>
            <a:gdLst/>
            <a:ahLst/>
            <a:cxnLst/>
            <a:rect l="l" t="t" r="r" b="b"/>
            <a:pathLst>
              <a:path w="1026050" h="1148810">
                <a:moveTo>
                  <a:pt x="0" y="0"/>
                </a:moveTo>
                <a:lnTo>
                  <a:pt x="1026050" y="0"/>
                </a:lnTo>
                <a:lnTo>
                  <a:pt x="1026050" y="1148809"/>
                </a:lnTo>
                <a:lnTo>
                  <a:pt x="0" y="1148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18941" y="9577646"/>
            <a:ext cx="1118394" cy="1237659"/>
          </a:xfrm>
          <a:custGeom>
            <a:avLst/>
            <a:gdLst/>
            <a:ahLst/>
            <a:cxnLst/>
            <a:rect l="l" t="t" r="r" b="b"/>
            <a:pathLst>
              <a:path w="1118394" h="1237659">
                <a:moveTo>
                  <a:pt x="0" y="0"/>
                </a:moveTo>
                <a:lnTo>
                  <a:pt x="1118394" y="0"/>
                </a:lnTo>
                <a:lnTo>
                  <a:pt x="1118394" y="1237659"/>
                </a:lnTo>
                <a:lnTo>
                  <a:pt x="0" y="12376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5033786" y="384377"/>
            <a:ext cx="8148814"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EVENT CARDS</a:t>
            </a:r>
          </a:p>
        </p:txBody>
      </p:sp>
      <p:sp>
        <p:nvSpPr>
          <p:cNvPr id="19" name="TextBox 19"/>
          <p:cNvSpPr txBox="1"/>
          <p:nvPr/>
        </p:nvSpPr>
        <p:spPr>
          <a:xfrm>
            <a:off x="3443313" y="3137049"/>
            <a:ext cx="775582" cy="1013409"/>
          </a:xfrm>
          <a:prstGeom prst="rect">
            <a:avLst/>
          </a:prstGeom>
        </p:spPr>
        <p:txBody>
          <a:bodyPr lIns="0" tIns="0" rIns="0" bIns="0" rtlCol="0" anchor="t">
            <a:spAutoFit/>
          </a:bodyPr>
          <a:lstStyle/>
          <a:p>
            <a:pPr algn="ctr">
              <a:lnSpc>
                <a:spcPts val="8201"/>
              </a:lnSpc>
              <a:spcBef>
                <a:spcPct val="0"/>
              </a:spcBef>
            </a:pPr>
            <a:r>
              <a:rPr lang="en-US" sz="5858">
                <a:gradFill>
                  <a:gsLst>
                    <a:gs pos="0">
                      <a:srgbClr val="FFF7AD">
                        <a:alpha val="100000"/>
                      </a:srgbClr>
                    </a:gs>
                    <a:gs pos="100000">
                      <a:srgbClr val="FFA9F9">
                        <a:alpha val="100000"/>
                      </a:srgbClr>
                    </a:gs>
                  </a:gsLst>
                  <a:lin ang="0"/>
                </a:gradFill>
                <a:latin typeface="Raleway"/>
                <a:ea typeface="Raleway"/>
                <a:cs typeface="Raleway"/>
                <a:sym typeface="Raleway"/>
              </a:rPr>
              <a:t>01</a:t>
            </a:r>
          </a:p>
        </p:txBody>
      </p:sp>
      <p:sp>
        <p:nvSpPr>
          <p:cNvPr id="20" name="TextBox 20"/>
          <p:cNvSpPr txBox="1"/>
          <p:nvPr/>
        </p:nvSpPr>
        <p:spPr>
          <a:xfrm>
            <a:off x="3411265" y="5300653"/>
            <a:ext cx="864776"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02</a:t>
            </a:r>
          </a:p>
        </p:txBody>
      </p:sp>
      <p:sp>
        <p:nvSpPr>
          <p:cNvPr id="21" name="TextBox 21"/>
          <p:cNvSpPr txBox="1"/>
          <p:nvPr/>
        </p:nvSpPr>
        <p:spPr>
          <a:xfrm>
            <a:off x="3404855" y="7464256"/>
            <a:ext cx="852499" cy="1013409"/>
          </a:xfrm>
          <a:prstGeom prst="rect">
            <a:avLst/>
          </a:prstGeom>
        </p:spPr>
        <p:txBody>
          <a:bodyPr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03</a:t>
            </a:r>
          </a:p>
        </p:txBody>
      </p:sp>
      <p:sp>
        <p:nvSpPr>
          <p:cNvPr id="22" name="TextBox 22"/>
          <p:cNvSpPr txBox="1"/>
          <p:nvPr/>
        </p:nvSpPr>
        <p:spPr>
          <a:xfrm>
            <a:off x="3401650" y="9627859"/>
            <a:ext cx="995309"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04</a:t>
            </a:r>
          </a:p>
        </p:txBody>
      </p:sp>
      <p:sp>
        <p:nvSpPr>
          <p:cNvPr id="23" name="TextBox 23"/>
          <p:cNvSpPr txBox="1"/>
          <p:nvPr/>
        </p:nvSpPr>
        <p:spPr>
          <a:xfrm>
            <a:off x="6045041" y="2981594"/>
            <a:ext cx="30384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Supply drop</a:t>
            </a:r>
          </a:p>
        </p:txBody>
      </p:sp>
      <p:sp>
        <p:nvSpPr>
          <p:cNvPr id="24" name="TextBox 24"/>
          <p:cNvSpPr txBox="1"/>
          <p:nvPr/>
        </p:nvSpPr>
        <p:spPr>
          <a:xfrm>
            <a:off x="5959316" y="5175002"/>
            <a:ext cx="3794284" cy="696344"/>
          </a:xfrm>
          <a:prstGeom prst="rect">
            <a:avLst/>
          </a:prstGeom>
        </p:spPr>
        <p:txBody>
          <a:bodyPr wrap="square" lIns="0" tIns="0" rIns="0" bIns="0" rtlCol="0" anchor="t">
            <a:spAutoFit/>
          </a:bodyPr>
          <a:lstStyle/>
          <a:p>
            <a:pPr algn="l">
              <a:lnSpc>
                <a:spcPts val="5885"/>
              </a:lnSpc>
              <a:spcBef>
                <a:spcPct val="0"/>
              </a:spcBef>
            </a:pPr>
            <a:r>
              <a:rPr lang="en-US" sz="4203" dirty="0">
                <a:solidFill>
                  <a:srgbClr val="FFFFFF"/>
                </a:solidFill>
                <a:latin typeface="Raleway"/>
                <a:ea typeface="Raleway"/>
                <a:cs typeface="Raleway"/>
                <a:sym typeface="Raleway"/>
              </a:rPr>
              <a:t>Fog / Ambush</a:t>
            </a:r>
          </a:p>
        </p:txBody>
      </p:sp>
      <p:sp>
        <p:nvSpPr>
          <p:cNvPr id="25" name="TextBox 25"/>
          <p:cNvSpPr txBox="1"/>
          <p:nvPr/>
        </p:nvSpPr>
        <p:spPr>
          <a:xfrm>
            <a:off x="5987891" y="7368411"/>
            <a:ext cx="34575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Enemy Attack</a:t>
            </a:r>
          </a:p>
        </p:txBody>
      </p:sp>
      <p:sp>
        <p:nvSpPr>
          <p:cNvPr id="26" name="TextBox 26"/>
          <p:cNvSpPr txBox="1"/>
          <p:nvPr/>
        </p:nvSpPr>
        <p:spPr>
          <a:xfrm>
            <a:off x="5959316" y="9561820"/>
            <a:ext cx="27717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Delay Field</a:t>
            </a:r>
          </a:p>
        </p:txBody>
      </p:sp>
      <p:sp>
        <p:nvSpPr>
          <p:cNvPr id="27" name="TextBox 27"/>
          <p:cNvSpPr txBox="1"/>
          <p:nvPr/>
        </p:nvSpPr>
        <p:spPr>
          <a:xfrm>
            <a:off x="6045041" y="3791683"/>
            <a:ext cx="22383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Receive 5 supplies</a:t>
            </a:r>
          </a:p>
        </p:txBody>
      </p:sp>
      <p:sp>
        <p:nvSpPr>
          <p:cNvPr id="28" name="TextBox 28"/>
          <p:cNvSpPr txBox="1"/>
          <p:nvPr/>
        </p:nvSpPr>
        <p:spPr>
          <a:xfrm>
            <a:off x="5987891" y="5982628"/>
            <a:ext cx="942975" cy="358775"/>
          </a:xfrm>
          <a:prstGeom prst="rect">
            <a:avLst/>
          </a:prstGeom>
        </p:spPr>
        <p:txBody>
          <a:bodyPr lIns="0" tIns="0" rIns="0" bIns="0" rtlCol="0" anchor="t">
            <a:spAutoFit/>
          </a:bodyPr>
          <a:lstStyle/>
          <a:p>
            <a:pPr algn="l">
              <a:lnSpc>
                <a:spcPts val="2800"/>
              </a:lnSpc>
              <a:spcBef>
                <a:spcPct val="0"/>
              </a:spcBef>
            </a:pPr>
            <a:r>
              <a:rPr lang="en-US" sz="2000" dirty="0">
                <a:solidFill>
                  <a:srgbClr val="FFFFFF"/>
                </a:solidFill>
                <a:latin typeface="Raleway"/>
                <a:ea typeface="Raleway"/>
                <a:cs typeface="Raleway"/>
                <a:sym typeface="Raleway"/>
              </a:rPr>
              <a:t>Prepare</a:t>
            </a:r>
          </a:p>
        </p:txBody>
      </p:sp>
      <p:sp>
        <p:nvSpPr>
          <p:cNvPr id="29" name="TextBox 29"/>
          <p:cNvSpPr txBox="1"/>
          <p:nvPr/>
        </p:nvSpPr>
        <p:spPr>
          <a:xfrm>
            <a:off x="5987891" y="8176036"/>
            <a:ext cx="32385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Small raid, Deals 5 damage</a:t>
            </a:r>
          </a:p>
        </p:txBody>
      </p:sp>
      <p:sp>
        <p:nvSpPr>
          <p:cNvPr id="30" name="TextBox 2">
            <a:extLst>
              <a:ext uri="{FF2B5EF4-FFF2-40B4-BE49-F238E27FC236}">
                <a16:creationId xmlns:a16="http://schemas.microsoft.com/office/drawing/2014/main" id="{BFDD33AE-6B03-0039-1B63-79A28F72A619}"/>
              </a:ext>
            </a:extLst>
          </p:cNvPr>
          <p:cNvSpPr txBox="1"/>
          <p:nvPr/>
        </p:nvSpPr>
        <p:spPr>
          <a:xfrm>
            <a:off x="2505183" y="15735300"/>
            <a:ext cx="13277634"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31" name="TextBox 3">
            <a:extLst>
              <a:ext uri="{FF2B5EF4-FFF2-40B4-BE49-F238E27FC236}">
                <a16:creationId xmlns:a16="http://schemas.microsoft.com/office/drawing/2014/main" id="{A0B3E6D0-0BD1-D87E-4C95-0E09383A3CEB}"/>
              </a:ext>
            </a:extLst>
          </p:cNvPr>
          <p:cNvSpPr txBox="1"/>
          <p:nvPr/>
        </p:nvSpPr>
        <p:spPr>
          <a:xfrm>
            <a:off x="2505183" y="18216462"/>
            <a:ext cx="13277634"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32" name="TextBox 4">
            <a:extLst>
              <a:ext uri="{FF2B5EF4-FFF2-40B4-BE49-F238E27FC236}">
                <a16:creationId xmlns:a16="http://schemas.microsoft.com/office/drawing/2014/main" id="{5889832D-401C-A638-00D3-B420EE2DDD2A}"/>
              </a:ext>
            </a:extLst>
          </p:cNvPr>
          <p:cNvSpPr txBox="1"/>
          <p:nvPr/>
        </p:nvSpPr>
        <p:spPr>
          <a:xfrm>
            <a:off x="2505183" y="16755483"/>
            <a:ext cx="13277634"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33" name="TextBox 5">
            <a:extLst>
              <a:ext uri="{FF2B5EF4-FFF2-40B4-BE49-F238E27FC236}">
                <a16:creationId xmlns:a16="http://schemas.microsoft.com/office/drawing/2014/main" id="{F389F42A-0121-1B7B-3D29-19C96D369414}"/>
              </a:ext>
            </a:extLst>
          </p:cNvPr>
          <p:cNvSpPr txBox="1"/>
          <p:nvPr/>
        </p:nvSpPr>
        <p:spPr>
          <a:xfrm>
            <a:off x="2505183" y="19236645"/>
            <a:ext cx="13277634"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34" name="Freeform 6" descr="generated image">
            <a:extLst>
              <a:ext uri="{FF2B5EF4-FFF2-40B4-BE49-F238E27FC236}">
                <a16:creationId xmlns:a16="http://schemas.microsoft.com/office/drawing/2014/main" id="{292F78D6-73C0-02BF-344A-5D41394B433A}"/>
              </a:ext>
            </a:extLst>
          </p:cNvPr>
          <p:cNvSpPr/>
          <p:nvPr/>
        </p:nvSpPr>
        <p:spPr>
          <a:xfrm>
            <a:off x="13708680" y="16970303"/>
            <a:ext cx="3550620" cy="9051997"/>
          </a:xfrm>
          <a:custGeom>
            <a:avLst/>
            <a:gdLst/>
            <a:ahLst/>
            <a:cxnLst/>
            <a:rect l="l" t="t" r="r" b="b"/>
            <a:pathLst>
              <a:path w="3550620" h="9051997">
                <a:moveTo>
                  <a:pt x="0" y="0"/>
                </a:moveTo>
                <a:lnTo>
                  <a:pt x="3550620" y="0"/>
                </a:lnTo>
                <a:lnTo>
                  <a:pt x="3550620" y="9051997"/>
                </a:lnTo>
                <a:lnTo>
                  <a:pt x="0" y="9051997"/>
                </a:lnTo>
                <a:lnTo>
                  <a:pt x="0" y="0"/>
                </a:lnTo>
                <a:close/>
              </a:path>
            </a:pathLst>
          </a:custGeom>
          <a:blipFill>
            <a:blip r:embed="rId10"/>
            <a:stretch>
              <a:fillRect l="-92885" t="-8992" r="-96838" b="-4651"/>
            </a:stretch>
          </a:blipFill>
        </p:spPr>
        <p:txBody>
          <a:bodyPr/>
          <a:lstStyle/>
          <a:p>
            <a:endParaRPr lang="en-US"/>
          </a:p>
        </p:txBody>
      </p:sp>
      <p:sp>
        <p:nvSpPr>
          <p:cNvPr id="35" name="Freeform 7" descr="generated image">
            <a:extLst>
              <a:ext uri="{FF2B5EF4-FFF2-40B4-BE49-F238E27FC236}">
                <a16:creationId xmlns:a16="http://schemas.microsoft.com/office/drawing/2014/main" id="{2ED7749E-44EA-51E5-174D-226C8655F910}"/>
              </a:ext>
            </a:extLst>
          </p:cNvPr>
          <p:cNvSpPr/>
          <p:nvPr/>
        </p:nvSpPr>
        <p:spPr>
          <a:xfrm>
            <a:off x="839407" y="12077700"/>
            <a:ext cx="3957610" cy="8771314"/>
          </a:xfrm>
          <a:custGeom>
            <a:avLst/>
            <a:gdLst/>
            <a:ahLst/>
            <a:cxnLst/>
            <a:rect l="l" t="t" r="r" b="b"/>
            <a:pathLst>
              <a:path w="3957610" h="8771314">
                <a:moveTo>
                  <a:pt x="0" y="0"/>
                </a:moveTo>
                <a:lnTo>
                  <a:pt x="3957610" y="0"/>
                </a:lnTo>
                <a:lnTo>
                  <a:pt x="3957610" y="8771314"/>
                </a:lnTo>
                <a:lnTo>
                  <a:pt x="0" y="8771314"/>
                </a:lnTo>
                <a:lnTo>
                  <a:pt x="0" y="0"/>
                </a:lnTo>
                <a:close/>
              </a:path>
            </a:pathLst>
          </a:custGeom>
          <a:blipFill>
            <a:blip r:embed="rId11"/>
            <a:stretch>
              <a:fillRect l="-81205" t="-8320" r="-78723" b="-8960"/>
            </a:stretch>
          </a:blipFill>
        </p:spPr>
        <p:txBody>
          <a:bodyPr/>
          <a:lstStyle/>
          <a:p>
            <a:endParaRPr lang="en-US"/>
          </a:p>
        </p:txBody>
      </p:sp>
      <p:sp>
        <p:nvSpPr>
          <p:cNvPr id="36" name="TextBox 8">
            <a:extLst>
              <a:ext uri="{FF2B5EF4-FFF2-40B4-BE49-F238E27FC236}">
                <a16:creationId xmlns:a16="http://schemas.microsoft.com/office/drawing/2014/main" id="{80221359-5F5C-C405-DC3E-8107E337E4DA}"/>
              </a:ext>
            </a:extLst>
          </p:cNvPr>
          <p:cNvSpPr txBox="1"/>
          <p:nvPr/>
        </p:nvSpPr>
        <p:spPr>
          <a:xfrm>
            <a:off x="2505183" y="14076222"/>
            <a:ext cx="13277634" cy="8207850"/>
          </a:xfrm>
          <a:prstGeom prst="rect">
            <a:avLst/>
          </a:prstGeom>
        </p:spPr>
        <p:txBody>
          <a:bodyPr lIns="0" tIns="0" rIns="0" bIns="0" rtlCol="0" anchor="t">
            <a:spAutoFit/>
          </a:bodyPr>
          <a:lstStyle/>
          <a:p>
            <a:pPr algn="ctr">
              <a:lnSpc>
                <a:spcPts val="20903"/>
              </a:lnSpc>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WHAT WE</a:t>
            </a:r>
          </a:p>
          <a:p>
            <a:pPr algn="ctr">
              <a:lnSpc>
                <a:spcPts val="20903"/>
              </a:lnSpc>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BUILT</a:t>
            </a:r>
          </a:p>
        </p:txBody>
      </p:sp>
      <p:grpSp>
        <p:nvGrpSpPr>
          <p:cNvPr id="37" name="Group 18">
            <a:extLst>
              <a:ext uri="{FF2B5EF4-FFF2-40B4-BE49-F238E27FC236}">
                <a16:creationId xmlns:a16="http://schemas.microsoft.com/office/drawing/2014/main" id="{D793BC3D-2199-806A-E76A-7EAD8B40CC0E}"/>
              </a:ext>
            </a:extLst>
          </p:cNvPr>
          <p:cNvGrpSpPr/>
          <p:nvPr/>
        </p:nvGrpSpPr>
        <p:grpSpPr>
          <a:xfrm>
            <a:off x="26984050" y="4790207"/>
            <a:ext cx="2124350" cy="1762940"/>
            <a:chOff x="0" y="0"/>
            <a:chExt cx="559499" cy="464313"/>
          </a:xfrm>
        </p:grpSpPr>
        <p:sp>
          <p:nvSpPr>
            <p:cNvPr id="38" name="Freeform 19">
              <a:extLst>
                <a:ext uri="{FF2B5EF4-FFF2-40B4-BE49-F238E27FC236}">
                  <a16:creationId xmlns:a16="http://schemas.microsoft.com/office/drawing/2014/main" id="{C31BC3B6-5EED-060D-F0CA-803B6F20DA2E}"/>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39" name="TextBox 20">
              <a:extLst>
                <a:ext uri="{FF2B5EF4-FFF2-40B4-BE49-F238E27FC236}">
                  <a16:creationId xmlns:a16="http://schemas.microsoft.com/office/drawing/2014/main" id="{24527F6C-306F-E460-B341-BB88BB8826A2}"/>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40" name="Group 21">
            <a:extLst>
              <a:ext uri="{FF2B5EF4-FFF2-40B4-BE49-F238E27FC236}">
                <a16:creationId xmlns:a16="http://schemas.microsoft.com/office/drawing/2014/main" id="{94D7D48E-599D-135A-4985-29F998D128BC}"/>
              </a:ext>
            </a:extLst>
          </p:cNvPr>
          <p:cNvGrpSpPr/>
          <p:nvPr/>
        </p:nvGrpSpPr>
        <p:grpSpPr>
          <a:xfrm>
            <a:off x="33537250" y="4790207"/>
            <a:ext cx="2124350" cy="1762940"/>
            <a:chOff x="0" y="0"/>
            <a:chExt cx="559499" cy="464313"/>
          </a:xfrm>
        </p:grpSpPr>
        <p:sp>
          <p:nvSpPr>
            <p:cNvPr id="41" name="Freeform 22">
              <a:extLst>
                <a:ext uri="{FF2B5EF4-FFF2-40B4-BE49-F238E27FC236}">
                  <a16:creationId xmlns:a16="http://schemas.microsoft.com/office/drawing/2014/main" id="{F0DFF6FA-9F31-211B-A1D5-5BEF35F4014A}"/>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42" name="TextBox 23">
              <a:extLst>
                <a:ext uri="{FF2B5EF4-FFF2-40B4-BE49-F238E27FC236}">
                  <a16:creationId xmlns:a16="http://schemas.microsoft.com/office/drawing/2014/main" id="{41DB9084-404F-51BB-1598-EFCBA3686AEB}"/>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43" name="Group 24">
            <a:extLst>
              <a:ext uri="{FF2B5EF4-FFF2-40B4-BE49-F238E27FC236}">
                <a16:creationId xmlns:a16="http://schemas.microsoft.com/office/drawing/2014/main" id="{4BC1A202-A4A5-C198-D06E-30D2509AE11B}"/>
              </a:ext>
            </a:extLst>
          </p:cNvPr>
          <p:cNvGrpSpPr/>
          <p:nvPr/>
        </p:nvGrpSpPr>
        <p:grpSpPr>
          <a:xfrm>
            <a:off x="28965250" y="6983616"/>
            <a:ext cx="2124350" cy="1762940"/>
            <a:chOff x="0" y="0"/>
            <a:chExt cx="559499" cy="464313"/>
          </a:xfrm>
        </p:grpSpPr>
        <p:sp>
          <p:nvSpPr>
            <p:cNvPr id="44" name="Freeform 25">
              <a:extLst>
                <a:ext uri="{FF2B5EF4-FFF2-40B4-BE49-F238E27FC236}">
                  <a16:creationId xmlns:a16="http://schemas.microsoft.com/office/drawing/2014/main" id="{6B930924-FE8E-6960-8B4E-2943D4B9288B}"/>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45" name="TextBox 26">
              <a:extLst>
                <a:ext uri="{FF2B5EF4-FFF2-40B4-BE49-F238E27FC236}">
                  <a16:creationId xmlns:a16="http://schemas.microsoft.com/office/drawing/2014/main" id="{B2C3E71C-030F-8E64-ABC7-FF4167366F68}"/>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46" name="Group 27">
            <a:extLst>
              <a:ext uri="{FF2B5EF4-FFF2-40B4-BE49-F238E27FC236}">
                <a16:creationId xmlns:a16="http://schemas.microsoft.com/office/drawing/2014/main" id="{B69AC174-AC00-C796-02DB-90E6B480B48B}"/>
              </a:ext>
            </a:extLst>
          </p:cNvPr>
          <p:cNvGrpSpPr/>
          <p:nvPr/>
        </p:nvGrpSpPr>
        <p:grpSpPr>
          <a:xfrm>
            <a:off x="31403650" y="6955982"/>
            <a:ext cx="2124350" cy="1762940"/>
            <a:chOff x="0" y="0"/>
            <a:chExt cx="559499" cy="464313"/>
          </a:xfrm>
        </p:grpSpPr>
        <p:sp>
          <p:nvSpPr>
            <p:cNvPr id="47" name="Freeform 28">
              <a:extLst>
                <a:ext uri="{FF2B5EF4-FFF2-40B4-BE49-F238E27FC236}">
                  <a16:creationId xmlns:a16="http://schemas.microsoft.com/office/drawing/2014/main" id="{C9646771-F0DE-358B-F102-D4AC8DA4657D}"/>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48" name="TextBox 29">
              <a:extLst>
                <a:ext uri="{FF2B5EF4-FFF2-40B4-BE49-F238E27FC236}">
                  <a16:creationId xmlns:a16="http://schemas.microsoft.com/office/drawing/2014/main" id="{5B41648E-EAFA-68C8-FEBC-418293A98122}"/>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sp>
        <p:nvSpPr>
          <p:cNvPr id="49" name="Freeform 30">
            <a:extLst>
              <a:ext uri="{FF2B5EF4-FFF2-40B4-BE49-F238E27FC236}">
                <a16:creationId xmlns:a16="http://schemas.microsoft.com/office/drawing/2014/main" id="{07DEEC75-150A-0A30-BEE6-71E9E088E9DD}"/>
              </a:ext>
            </a:extLst>
          </p:cNvPr>
          <p:cNvSpPr/>
          <p:nvPr/>
        </p:nvSpPr>
        <p:spPr>
          <a:xfrm>
            <a:off x="27668222" y="5005441"/>
            <a:ext cx="756007" cy="872735"/>
          </a:xfrm>
          <a:custGeom>
            <a:avLst/>
            <a:gdLst/>
            <a:ahLst/>
            <a:cxnLst/>
            <a:rect l="l" t="t" r="r" b="b"/>
            <a:pathLst>
              <a:path w="756007" h="872735">
                <a:moveTo>
                  <a:pt x="0" y="0"/>
                </a:moveTo>
                <a:lnTo>
                  <a:pt x="756006" y="0"/>
                </a:lnTo>
                <a:lnTo>
                  <a:pt x="756006" y="872735"/>
                </a:lnTo>
                <a:lnTo>
                  <a:pt x="0" y="8727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50" name="Freeform 31">
            <a:extLst>
              <a:ext uri="{FF2B5EF4-FFF2-40B4-BE49-F238E27FC236}">
                <a16:creationId xmlns:a16="http://schemas.microsoft.com/office/drawing/2014/main" id="{1ACDF054-BC76-7D08-1A91-D2D94A93FD4F}"/>
              </a:ext>
            </a:extLst>
          </p:cNvPr>
          <p:cNvSpPr/>
          <p:nvPr/>
        </p:nvSpPr>
        <p:spPr>
          <a:xfrm rot="5400000">
            <a:off x="34442446" y="4572987"/>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51" name="Freeform 32">
            <a:extLst>
              <a:ext uri="{FF2B5EF4-FFF2-40B4-BE49-F238E27FC236}">
                <a16:creationId xmlns:a16="http://schemas.microsoft.com/office/drawing/2014/main" id="{58848DD8-1AF5-2119-0919-8F0AC189AAAE}"/>
              </a:ext>
            </a:extLst>
          </p:cNvPr>
          <p:cNvSpPr/>
          <p:nvPr/>
        </p:nvSpPr>
        <p:spPr>
          <a:xfrm>
            <a:off x="29720465" y="7279713"/>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52" name="Freeform 33">
            <a:extLst>
              <a:ext uri="{FF2B5EF4-FFF2-40B4-BE49-F238E27FC236}">
                <a16:creationId xmlns:a16="http://schemas.microsoft.com/office/drawing/2014/main" id="{914FE073-F54D-A97D-02DD-9D0EF687F3F7}"/>
              </a:ext>
            </a:extLst>
          </p:cNvPr>
          <p:cNvSpPr/>
          <p:nvPr/>
        </p:nvSpPr>
        <p:spPr>
          <a:xfrm>
            <a:off x="32200680" y="7169045"/>
            <a:ext cx="530290" cy="803469"/>
          </a:xfrm>
          <a:custGeom>
            <a:avLst/>
            <a:gdLst/>
            <a:ahLst/>
            <a:cxnLst/>
            <a:rect l="l" t="t" r="r" b="b"/>
            <a:pathLst>
              <a:path w="530290" h="803469">
                <a:moveTo>
                  <a:pt x="0" y="0"/>
                </a:moveTo>
                <a:lnTo>
                  <a:pt x="530289" y="0"/>
                </a:lnTo>
                <a:lnTo>
                  <a:pt x="530289" y="803469"/>
                </a:lnTo>
                <a:lnTo>
                  <a:pt x="0" y="8034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3" name="TextBox 45">
            <a:extLst>
              <a:ext uri="{FF2B5EF4-FFF2-40B4-BE49-F238E27FC236}">
                <a16:creationId xmlns:a16="http://schemas.microsoft.com/office/drawing/2014/main" id="{AA6E8BD1-AAEE-B2A9-B2A4-F285EA89B857}"/>
              </a:ext>
            </a:extLst>
          </p:cNvPr>
          <p:cNvSpPr txBox="1"/>
          <p:nvPr/>
        </p:nvSpPr>
        <p:spPr>
          <a:xfrm>
            <a:off x="18717459" y="536777"/>
            <a:ext cx="8187105"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ORDER CARDS</a:t>
            </a:r>
          </a:p>
        </p:txBody>
      </p:sp>
      <p:sp>
        <p:nvSpPr>
          <p:cNvPr id="54" name="TextBox 46">
            <a:extLst>
              <a:ext uri="{FF2B5EF4-FFF2-40B4-BE49-F238E27FC236}">
                <a16:creationId xmlns:a16="http://schemas.microsoft.com/office/drawing/2014/main" id="{B2C1F673-718B-B14F-D4C0-BA66A77181F3}"/>
              </a:ext>
            </a:extLst>
          </p:cNvPr>
          <p:cNvSpPr txBox="1"/>
          <p:nvPr/>
        </p:nvSpPr>
        <p:spPr>
          <a:xfrm>
            <a:off x="27474725" y="6000270"/>
            <a:ext cx="11430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DEFENSE</a:t>
            </a:r>
          </a:p>
        </p:txBody>
      </p:sp>
      <p:sp>
        <p:nvSpPr>
          <p:cNvPr id="55" name="TextBox 47">
            <a:extLst>
              <a:ext uri="{FF2B5EF4-FFF2-40B4-BE49-F238E27FC236}">
                <a16:creationId xmlns:a16="http://schemas.microsoft.com/office/drawing/2014/main" id="{18E8F217-0DB8-0176-3C35-4FF45C121B10}"/>
              </a:ext>
            </a:extLst>
          </p:cNvPr>
          <p:cNvSpPr txBox="1"/>
          <p:nvPr/>
        </p:nvSpPr>
        <p:spPr>
          <a:xfrm>
            <a:off x="34061400" y="6004440"/>
            <a:ext cx="116205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HARVEST</a:t>
            </a:r>
          </a:p>
        </p:txBody>
      </p:sp>
      <p:sp>
        <p:nvSpPr>
          <p:cNvPr id="56" name="TextBox 48">
            <a:extLst>
              <a:ext uri="{FF2B5EF4-FFF2-40B4-BE49-F238E27FC236}">
                <a16:creationId xmlns:a16="http://schemas.microsoft.com/office/drawing/2014/main" id="{E873D4C9-8BFC-F6AD-219E-281C40150BA3}"/>
              </a:ext>
            </a:extLst>
          </p:cNvPr>
          <p:cNvSpPr txBox="1"/>
          <p:nvPr/>
        </p:nvSpPr>
        <p:spPr>
          <a:xfrm>
            <a:off x="32018012" y="8193678"/>
            <a:ext cx="8286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DELAY</a:t>
            </a:r>
          </a:p>
        </p:txBody>
      </p:sp>
      <p:sp>
        <p:nvSpPr>
          <p:cNvPr id="57" name="TextBox 49">
            <a:extLst>
              <a:ext uri="{FF2B5EF4-FFF2-40B4-BE49-F238E27FC236}">
                <a16:creationId xmlns:a16="http://schemas.microsoft.com/office/drawing/2014/main" id="{80565982-1F19-1AA7-2625-FE17849DDC81}"/>
              </a:ext>
            </a:extLst>
          </p:cNvPr>
          <p:cNvSpPr txBox="1"/>
          <p:nvPr/>
        </p:nvSpPr>
        <p:spPr>
          <a:xfrm>
            <a:off x="29613087" y="8193678"/>
            <a:ext cx="8667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SCOUT</a:t>
            </a:r>
          </a:p>
        </p:txBody>
      </p:sp>
      <p:pic>
        <p:nvPicPr>
          <p:cNvPr id="59" name="Graphic 58" descr="Qr Code outline">
            <a:extLst>
              <a:ext uri="{FF2B5EF4-FFF2-40B4-BE49-F238E27FC236}">
                <a16:creationId xmlns:a16="http://schemas.microsoft.com/office/drawing/2014/main" id="{77FED483-670B-76BB-2DB3-7B7825351C2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847322" y="2620070"/>
            <a:ext cx="914400" cy="914400"/>
          </a:xfrm>
          <a:prstGeom prst="rect">
            <a:avLst/>
          </a:prstGeom>
        </p:spPr>
      </p:pic>
      <p:pic>
        <p:nvPicPr>
          <p:cNvPr id="60" name="Graphic 59" descr="Heart outline">
            <a:extLst>
              <a:ext uri="{FF2B5EF4-FFF2-40B4-BE49-F238E27FC236}">
                <a16:creationId xmlns:a16="http://schemas.microsoft.com/office/drawing/2014/main" id="{D76CF6BA-B5D0-2FA3-0605-17B89874525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177370" y="502008"/>
            <a:ext cx="914400" cy="914400"/>
          </a:xfrm>
          <a:prstGeom prst="rect">
            <a:avLst/>
          </a:prstGeom>
        </p:spPr>
      </p:pic>
      <p:pic>
        <p:nvPicPr>
          <p:cNvPr id="61" name="Graphic 60" descr="Box outline">
            <a:extLst>
              <a:ext uri="{FF2B5EF4-FFF2-40B4-BE49-F238E27FC236}">
                <a16:creationId xmlns:a16="http://schemas.microsoft.com/office/drawing/2014/main" id="{4D06E565-CB27-A45E-EC3D-C6E9F266E6B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507872" y="1561069"/>
            <a:ext cx="914400" cy="914400"/>
          </a:xfrm>
          <a:prstGeom prst="rect">
            <a:avLst/>
          </a:prstGeom>
        </p:spPr>
      </p:pic>
      <p:sp>
        <p:nvSpPr>
          <p:cNvPr id="62" name="TextBox 42">
            <a:extLst>
              <a:ext uri="{FF2B5EF4-FFF2-40B4-BE49-F238E27FC236}">
                <a16:creationId xmlns:a16="http://schemas.microsoft.com/office/drawing/2014/main" id="{08CC7A69-E3E9-05EC-A2D3-D040710655A1}"/>
              </a:ext>
            </a:extLst>
          </p:cNvPr>
          <p:cNvSpPr txBox="1"/>
          <p:nvPr/>
        </p:nvSpPr>
        <p:spPr>
          <a:xfrm>
            <a:off x="28435658" y="770887"/>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5</a:t>
            </a:r>
            <a:r>
              <a:rPr lang="en-US" sz="3500" dirty="0">
                <a:solidFill>
                  <a:srgbClr val="FFFFFF"/>
                </a:solidFill>
                <a:latin typeface="Raleway"/>
                <a:ea typeface="Raleway"/>
                <a:cs typeface="Raleway"/>
                <a:sym typeface="Raleway"/>
              </a:rPr>
              <a:t>0</a:t>
            </a:r>
          </a:p>
        </p:txBody>
      </p:sp>
      <p:sp>
        <p:nvSpPr>
          <p:cNvPr id="63" name="TextBox 42">
            <a:extLst>
              <a:ext uri="{FF2B5EF4-FFF2-40B4-BE49-F238E27FC236}">
                <a16:creationId xmlns:a16="http://schemas.microsoft.com/office/drawing/2014/main" id="{E4796C00-6409-56A6-4ACE-78F830B32D75}"/>
              </a:ext>
            </a:extLst>
          </p:cNvPr>
          <p:cNvSpPr txBox="1"/>
          <p:nvPr/>
        </p:nvSpPr>
        <p:spPr>
          <a:xfrm>
            <a:off x="31864658" y="1816725"/>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10</a:t>
            </a:r>
            <a:endParaRPr lang="en-US" sz="3500" dirty="0">
              <a:solidFill>
                <a:srgbClr val="FFFFFF"/>
              </a:solidFill>
              <a:latin typeface="Raleway"/>
              <a:ea typeface="Raleway"/>
              <a:cs typeface="Raleway"/>
              <a:sym typeface="Raleway"/>
            </a:endParaRPr>
          </a:p>
        </p:txBody>
      </p:sp>
      <p:sp>
        <p:nvSpPr>
          <p:cNvPr id="64" name="TextBox 42">
            <a:extLst>
              <a:ext uri="{FF2B5EF4-FFF2-40B4-BE49-F238E27FC236}">
                <a16:creationId xmlns:a16="http://schemas.microsoft.com/office/drawing/2014/main" id="{E132A049-053A-CA54-AE93-29CDB354B843}"/>
              </a:ext>
            </a:extLst>
          </p:cNvPr>
          <p:cNvSpPr txBox="1"/>
          <p:nvPr/>
        </p:nvSpPr>
        <p:spPr>
          <a:xfrm>
            <a:off x="34150658" y="2966371"/>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5</a:t>
            </a:r>
            <a:endParaRPr lang="en-US" sz="3500" dirty="0">
              <a:solidFill>
                <a:srgbClr val="FFFFFF"/>
              </a:solidFill>
              <a:latin typeface="Raleway"/>
              <a:ea typeface="Raleway"/>
              <a:cs typeface="Raleway"/>
              <a:sym typeface="Ralew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p:cNvGrpSpPr/>
        <p:nvPr/>
      </p:nvGrpSpPr>
      <p:grpSpPr>
        <a:xfrm>
          <a:off x="0" y="0"/>
          <a:ext cx="0" cy="0"/>
          <a:chOff x="0" y="0"/>
          <a:chExt cx="0" cy="0"/>
        </a:xfrm>
      </p:grpSpPr>
      <p:grpSp>
        <p:nvGrpSpPr>
          <p:cNvPr id="2" name="Group 2"/>
          <p:cNvGrpSpPr/>
          <p:nvPr/>
        </p:nvGrpSpPr>
        <p:grpSpPr>
          <a:xfrm>
            <a:off x="349043" y="2841838"/>
            <a:ext cx="11907166" cy="1762940"/>
            <a:chOff x="0" y="0"/>
            <a:chExt cx="3136044" cy="464313"/>
          </a:xfrm>
        </p:grpSpPr>
        <p:sp>
          <p:nvSpPr>
            <p:cNvPr id="3" name="Freeform 3"/>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4" name="TextBox 4"/>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49043" y="5005441"/>
            <a:ext cx="11907166" cy="1762940"/>
            <a:chOff x="0" y="0"/>
            <a:chExt cx="3136044" cy="464313"/>
          </a:xfrm>
        </p:grpSpPr>
        <p:sp>
          <p:nvSpPr>
            <p:cNvPr id="6" name="Freeform 6"/>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7" name="TextBox 7"/>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49043" y="7169045"/>
            <a:ext cx="11907166" cy="1762940"/>
            <a:chOff x="0" y="0"/>
            <a:chExt cx="3136044" cy="464313"/>
          </a:xfrm>
        </p:grpSpPr>
        <p:sp>
          <p:nvSpPr>
            <p:cNvPr id="9" name="Freeform 9"/>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10" name="TextBox 10"/>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49043" y="9332648"/>
            <a:ext cx="11907166" cy="1762940"/>
            <a:chOff x="0" y="0"/>
            <a:chExt cx="3136044" cy="464313"/>
          </a:xfrm>
        </p:grpSpPr>
        <p:sp>
          <p:nvSpPr>
            <p:cNvPr id="12" name="Freeform 12"/>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13" name="TextBox 13"/>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2112768" y="3191676"/>
            <a:ext cx="1026050" cy="1063264"/>
          </a:xfrm>
          <a:custGeom>
            <a:avLst/>
            <a:gdLst/>
            <a:ahLst/>
            <a:cxnLst/>
            <a:rect l="l" t="t" r="r" b="b"/>
            <a:pathLst>
              <a:path w="1026050" h="1063264">
                <a:moveTo>
                  <a:pt x="0" y="0"/>
                </a:moveTo>
                <a:lnTo>
                  <a:pt x="1026050" y="0"/>
                </a:lnTo>
                <a:lnTo>
                  <a:pt x="1026050" y="1063264"/>
                </a:lnTo>
                <a:lnTo>
                  <a:pt x="0" y="10632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2112768" y="5472002"/>
            <a:ext cx="1026050" cy="829818"/>
          </a:xfrm>
          <a:custGeom>
            <a:avLst/>
            <a:gdLst/>
            <a:ahLst/>
            <a:cxnLst/>
            <a:rect l="l" t="t" r="r" b="b"/>
            <a:pathLst>
              <a:path w="1026050" h="829818">
                <a:moveTo>
                  <a:pt x="0" y="0"/>
                </a:moveTo>
                <a:lnTo>
                  <a:pt x="1026050" y="0"/>
                </a:lnTo>
                <a:lnTo>
                  <a:pt x="1026050" y="829818"/>
                </a:lnTo>
                <a:lnTo>
                  <a:pt x="0" y="829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2112768" y="7476110"/>
            <a:ext cx="1026050" cy="1148810"/>
          </a:xfrm>
          <a:custGeom>
            <a:avLst/>
            <a:gdLst/>
            <a:ahLst/>
            <a:cxnLst/>
            <a:rect l="l" t="t" r="r" b="b"/>
            <a:pathLst>
              <a:path w="1026050" h="1148810">
                <a:moveTo>
                  <a:pt x="0" y="0"/>
                </a:moveTo>
                <a:lnTo>
                  <a:pt x="1026050" y="0"/>
                </a:lnTo>
                <a:lnTo>
                  <a:pt x="1026050" y="1148809"/>
                </a:lnTo>
                <a:lnTo>
                  <a:pt x="0" y="1148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2112768" y="9595288"/>
            <a:ext cx="1118394" cy="1237659"/>
          </a:xfrm>
          <a:custGeom>
            <a:avLst/>
            <a:gdLst/>
            <a:ahLst/>
            <a:cxnLst/>
            <a:rect l="l" t="t" r="r" b="b"/>
            <a:pathLst>
              <a:path w="1118394" h="1237659">
                <a:moveTo>
                  <a:pt x="0" y="0"/>
                </a:moveTo>
                <a:lnTo>
                  <a:pt x="1118394" y="0"/>
                </a:lnTo>
                <a:lnTo>
                  <a:pt x="1118394" y="1237659"/>
                </a:lnTo>
                <a:lnTo>
                  <a:pt x="0" y="12376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8" name="Group 18"/>
          <p:cNvGrpSpPr/>
          <p:nvPr/>
        </p:nvGrpSpPr>
        <p:grpSpPr>
          <a:xfrm>
            <a:off x="13220545" y="4790207"/>
            <a:ext cx="2124350" cy="1762940"/>
            <a:chOff x="0" y="0"/>
            <a:chExt cx="559499" cy="464313"/>
          </a:xfrm>
        </p:grpSpPr>
        <p:sp>
          <p:nvSpPr>
            <p:cNvPr id="19" name="Freeform 19"/>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0" name="TextBox 20"/>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5704955" y="4790207"/>
            <a:ext cx="2124350" cy="1762940"/>
            <a:chOff x="0" y="0"/>
            <a:chExt cx="559499" cy="464313"/>
          </a:xfrm>
        </p:grpSpPr>
        <p:sp>
          <p:nvSpPr>
            <p:cNvPr id="22" name="Freeform 22"/>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3" name="TextBox 23"/>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3220545" y="6983616"/>
            <a:ext cx="2124350" cy="1762940"/>
            <a:chOff x="0" y="0"/>
            <a:chExt cx="559499" cy="464313"/>
          </a:xfrm>
        </p:grpSpPr>
        <p:sp>
          <p:nvSpPr>
            <p:cNvPr id="25" name="Freeform 25"/>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6" name="TextBox 26"/>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5738430" y="6955982"/>
            <a:ext cx="2124350" cy="1762940"/>
            <a:chOff x="0" y="0"/>
            <a:chExt cx="559499" cy="464313"/>
          </a:xfrm>
        </p:grpSpPr>
        <p:sp>
          <p:nvSpPr>
            <p:cNvPr id="28" name="Freeform 28"/>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9" name="TextBox 29"/>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3904717" y="5005441"/>
            <a:ext cx="756007" cy="872735"/>
          </a:xfrm>
          <a:custGeom>
            <a:avLst/>
            <a:gdLst/>
            <a:ahLst/>
            <a:cxnLst/>
            <a:rect l="l" t="t" r="r" b="b"/>
            <a:pathLst>
              <a:path w="756007" h="872735">
                <a:moveTo>
                  <a:pt x="0" y="0"/>
                </a:moveTo>
                <a:lnTo>
                  <a:pt x="756006" y="0"/>
                </a:lnTo>
                <a:lnTo>
                  <a:pt x="756006" y="872735"/>
                </a:lnTo>
                <a:lnTo>
                  <a:pt x="0" y="8727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rot="5400000">
            <a:off x="16610151" y="4572987"/>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2" name="Freeform 32"/>
          <p:cNvSpPr/>
          <p:nvPr/>
        </p:nvSpPr>
        <p:spPr>
          <a:xfrm>
            <a:off x="13975760" y="7279713"/>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3" name="Freeform 33"/>
          <p:cNvSpPr/>
          <p:nvPr/>
        </p:nvSpPr>
        <p:spPr>
          <a:xfrm>
            <a:off x="16535460" y="7169045"/>
            <a:ext cx="530290" cy="803469"/>
          </a:xfrm>
          <a:custGeom>
            <a:avLst/>
            <a:gdLst/>
            <a:ahLst/>
            <a:cxnLst/>
            <a:rect l="l" t="t" r="r" b="b"/>
            <a:pathLst>
              <a:path w="530290" h="803469">
                <a:moveTo>
                  <a:pt x="0" y="0"/>
                </a:moveTo>
                <a:lnTo>
                  <a:pt x="530289" y="0"/>
                </a:lnTo>
                <a:lnTo>
                  <a:pt x="530289" y="803469"/>
                </a:lnTo>
                <a:lnTo>
                  <a:pt x="0" y="80346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4" name="TextBox 34"/>
          <p:cNvSpPr txBox="1"/>
          <p:nvPr/>
        </p:nvSpPr>
        <p:spPr>
          <a:xfrm>
            <a:off x="937140" y="3154692"/>
            <a:ext cx="775582" cy="1013409"/>
          </a:xfrm>
          <a:prstGeom prst="rect">
            <a:avLst/>
          </a:prstGeom>
        </p:spPr>
        <p:txBody>
          <a:bodyPr lIns="0" tIns="0" rIns="0" bIns="0" rtlCol="0" anchor="t">
            <a:spAutoFit/>
          </a:bodyPr>
          <a:lstStyle/>
          <a:p>
            <a:pPr algn="ctr">
              <a:lnSpc>
                <a:spcPts val="8201"/>
              </a:lnSpc>
              <a:spcBef>
                <a:spcPct val="0"/>
              </a:spcBef>
            </a:pPr>
            <a:r>
              <a:rPr lang="en-US" sz="5858">
                <a:gradFill>
                  <a:gsLst>
                    <a:gs pos="0">
                      <a:srgbClr val="FFF7AD">
                        <a:alpha val="100000"/>
                      </a:srgbClr>
                    </a:gs>
                    <a:gs pos="100000">
                      <a:srgbClr val="FFA9F9">
                        <a:alpha val="100000"/>
                      </a:srgbClr>
                    </a:gs>
                  </a:gsLst>
                  <a:lin ang="0"/>
                </a:gradFill>
                <a:latin typeface="Raleway"/>
                <a:ea typeface="Raleway"/>
                <a:cs typeface="Raleway"/>
                <a:sym typeface="Raleway"/>
              </a:rPr>
              <a:t>01</a:t>
            </a:r>
          </a:p>
        </p:txBody>
      </p:sp>
      <p:sp>
        <p:nvSpPr>
          <p:cNvPr id="35" name="TextBox 35"/>
          <p:cNvSpPr txBox="1"/>
          <p:nvPr/>
        </p:nvSpPr>
        <p:spPr>
          <a:xfrm>
            <a:off x="747930" y="5280548"/>
            <a:ext cx="1207676" cy="983525"/>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02</a:t>
            </a:r>
          </a:p>
        </p:txBody>
      </p:sp>
      <p:sp>
        <p:nvSpPr>
          <p:cNvPr id="36" name="TextBox 36"/>
          <p:cNvSpPr txBox="1"/>
          <p:nvPr/>
        </p:nvSpPr>
        <p:spPr>
          <a:xfrm>
            <a:off x="898682" y="7481898"/>
            <a:ext cx="852499" cy="1013409"/>
          </a:xfrm>
          <a:prstGeom prst="rect">
            <a:avLst/>
          </a:prstGeom>
        </p:spPr>
        <p:txBody>
          <a:bodyPr lIns="0" tIns="0" rIns="0" bIns="0" rtlCol="0" anchor="t">
            <a:spAutoFit/>
          </a:bodyPr>
          <a:lstStyle/>
          <a:p>
            <a:pPr algn="ctr">
              <a:lnSpc>
                <a:spcPts val="8201"/>
              </a:lnSpc>
              <a:spcBef>
                <a:spcPct val="0"/>
              </a:spcBef>
            </a:pPr>
            <a:r>
              <a:rPr lang="en-US" sz="5858">
                <a:gradFill>
                  <a:gsLst>
                    <a:gs pos="0">
                      <a:srgbClr val="FFF7AD">
                        <a:alpha val="100000"/>
                      </a:srgbClr>
                    </a:gs>
                    <a:gs pos="100000">
                      <a:srgbClr val="FFA9F9">
                        <a:alpha val="100000"/>
                      </a:srgbClr>
                    </a:gs>
                  </a:gsLst>
                  <a:lin ang="0"/>
                </a:gradFill>
                <a:latin typeface="Raleway"/>
                <a:ea typeface="Raleway"/>
                <a:cs typeface="Raleway"/>
                <a:sym typeface="Raleway"/>
              </a:rPr>
              <a:t>03</a:t>
            </a:r>
          </a:p>
        </p:txBody>
      </p:sp>
      <p:sp>
        <p:nvSpPr>
          <p:cNvPr id="37" name="TextBox 37"/>
          <p:cNvSpPr txBox="1"/>
          <p:nvPr/>
        </p:nvSpPr>
        <p:spPr>
          <a:xfrm>
            <a:off x="747930" y="9657583"/>
            <a:ext cx="1118394"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04</a:t>
            </a:r>
          </a:p>
        </p:txBody>
      </p:sp>
      <p:sp>
        <p:nvSpPr>
          <p:cNvPr id="38" name="TextBox 38"/>
          <p:cNvSpPr txBox="1"/>
          <p:nvPr/>
        </p:nvSpPr>
        <p:spPr>
          <a:xfrm>
            <a:off x="3538868" y="2999237"/>
            <a:ext cx="30384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Supply drop</a:t>
            </a:r>
          </a:p>
        </p:txBody>
      </p:sp>
      <p:sp>
        <p:nvSpPr>
          <p:cNvPr id="39" name="TextBox 39"/>
          <p:cNvSpPr txBox="1"/>
          <p:nvPr/>
        </p:nvSpPr>
        <p:spPr>
          <a:xfrm>
            <a:off x="3453142" y="5192645"/>
            <a:ext cx="4014457" cy="696344"/>
          </a:xfrm>
          <a:prstGeom prst="rect">
            <a:avLst/>
          </a:prstGeom>
        </p:spPr>
        <p:txBody>
          <a:bodyPr wrap="square" lIns="0" tIns="0" rIns="0" bIns="0" rtlCol="0" anchor="t">
            <a:spAutoFit/>
          </a:bodyPr>
          <a:lstStyle/>
          <a:p>
            <a:pPr algn="l">
              <a:lnSpc>
                <a:spcPts val="5885"/>
              </a:lnSpc>
              <a:spcBef>
                <a:spcPct val="0"/>
              </a:spcBef>
            </a:pPr>
            <a:r>
              <a:rPr lang="en-US" sz="4203" dirty="0">
                <a:solidFill>
                  <a:srgbClr val="FFFFFF"/>
                </a:solidFill>
                <a:latin typeface="Raleway"/>
                <a:ea typeface="Raleway"/>
                <a:cs typeface="Raleway"/>
                <a:sym typeface="Raleway"/>
              </a:rPr>
              <a:t>Fog / Ambush</a:t>
            </a:r>
          </a:p>
        </p:txBody>
      </p:sp>
      <p:sp>
        <p:nvSpPr>
          <p:cNvPr id="40" name="TextBox 40"/>
          <p:cNvSpPr txBox="1"/>
          <p:nvPr/>
        </p:nvSpPr>
        <p:spPr>
          <a:xfrm>
            <a:off x="3481718" y="7386054"/>
            <a:ext cx="34575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Enemy Attack</a:t>
            </a:r>
          </a:p>
        </p:txBody>
      </p:sp>
      <p:sp>
        <p:nvSpPr>
          <p:cNvPr id="41" name="TextBox 41"/>
          <p:cNvSpPr txBox="1"/>
          <p:nvPr/>
        </p:nvSpPr>
        <p:spPr>
          <a:xfrm>
            <a:off x="3453143" y="9579462"/>
            <a:ext cx="27717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Delay Field</a:t>
            </a:r>
          </a:p>
        </p:txBody>
      </p:sp>
      <p:sp>
        <p:nvSpPr>
          <p:cNvPr id="42" name="TextBox 42"/>
          <p:cNvSpPr txBox="1"/>
          <p:nvPr/>
        </p:nvSpPr>
        <p:spPr>
          <a:xfrm>
            <a:off x="3538868" y="3809325"/>
            <a:ext cx="22383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Receive 5 supplies</a:t>
            </a:r>
          </a:p>
        </p:txBody>
      </p:sp>
      <p:sp>
        <p:nvSpPr>
          <p:cNvPr id="43" name="TextBox 43"/>
          <p:cNvSpPr txBox="1"/>
          <p:nvPr/>
        </p:nvSpPr>
        <p:spPr>
          <a:xfrm>
            <a:off x="3481718" y="6000270"/>
            <a:ext cx="9429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Prepare</a:t>
            </a:r>
          </a:p>
        </p:txBody>
      </p:sp>
      <p:sp>
        <p:nvSpPr>
          <p:cNvPr id="44" name="TextBox 44"/>
          <p:cNvSpPr txBox="1"/>
          <p:nvPr/>
        </p:nvSpPr>
        <p:spPr>
          <a:xfrm>
            <a:off x="3481718" y="8193678"/>
            <a:ext cx="32385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Small raid, Deals 5 damage</a:t>
            </a:r>
          </a:p>
        </p:txBody>
      </p:sp>
      <p:sp>
        <p:nvSpPr>
          <p:cNvPr id="45" name="TextBox 45"/>
          <p:cNvSpPr txBox="1"/>
          <p:nvPr/>
        </p:nvSpPr>
        <p:spPr>
          <a:xfrm>
            <a:off x="2179869" y="481306"/>
            <a:ext cx="8187105"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ORDER CARDS</a:t>
            </a:r>
          </a:p>
        </p:txBody>
      </p:sp>
      <p:sp>
        <p:nvSpPr>
          <p:cNvPr id="46" name="TextBox 46"/>
          <p:cNvSpPr txBox="1"/>
          <p:nvPr/>
        </p:nvSpPr>
        <p:spPr>
          <a:xfrm>
            <a:off x="13711220" y="6000270"/>
            <a:ext cx="11430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DEFENSE</a:t>
            </a:r>
          </a:p>
        </p:txBody>
      </p:sp>
      <p:sp>
        <p:nvSpPr>
          <p:cNvPr id="47" name="TextBox 47"/>
          <p:cNvSpPr txBox="1"/>
          <p:nvPr/>
        </p:nvSpPr>
        <p:spPr>
          <a:xfrm>
            <a:off x="16229105" y="6004440"/>
            <a:ext cx="116205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HARVEST</a:t>
            </a:r>
          </a:p>
        </p:txBody>
      </p:sp>
      <p:sp>
        <p:nvSpPr>
          <p:cNvPr id="48" name="TextBox 48"/>
          <p:cNvSpPr txBox="1"/>
          <p:nvPr/>
        </p:nvSpPr>
        <p:spPr>
          <a:xfrm>
            <a:off x="16352792" y="8193678"/>
            <a:ext cx="8286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DELAY</a:t>
            </a:r>
          </a:p>
        </p:txBody>
      </p:sp>
      <p:sp>
        <p:nvSpPr>
          <p:cNvPr id="49" name="TextBox 49"/>
          <p:cNvSpPr txBox="1"/>
          <p:nvPr/>
        </p:nvSpPr>
        <p:spPr>
          <a:xfrm>
            <a:off x="13868382" y="8193678"/>
            <a:ext cx="8667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SCOUT</a:t>
            </a:r>
          </a:p>
        </p:txBody>
      </p:sp>
      <p:sp>
        <p:nvSpPr>
          <p:cNvPr id="50" name="TextBox 18">
            <a:extLst>
              <a:ext uri="{FF2B5EF4-FFF2-40B4-BE49-F238E27FC236}">
                <a16:creationId xmlns:a16="http://schemas.microsoft.com/office/drawing/2014/main" id="{5DF4371C-6A0F-A281-BF69-630F32CE525F}"/>
              </a:ext>
            </a:extLst>
          </p:cNvPr>
          <p:cNvSpPr txBox="1"/>
          <p:nvPr/>
        </p:nvSpPr>
        <p:spPr>
          <a:xfrm>
            <a:off x="-8382000" y="384377"/>
            <a:ext cx="8148814"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EVENT CARDS</a:t>
            </a:r>
          </a:p>
        </p:txBody>
      </p:sp>
      <p:sp>
        <p:nvSpPr>
          <p:cNvPr id="51" name="TextBox 45">
            <a:extLst>
              <a:ext uri="{FF2B5EF4-FFF2-40B4-BE49-F238E27FC236}">
                <a16:creationId xmlns:a16="http://schemas.microsoft.com/office/drawing/2014/main" id="{3CBFA945-1A8D-0AF5-8411-4BCB264D8ECB}"/>
              </a:ext>
            </a:extLst>
          </p:cNvPr>
          <p:cNvSpPr txBox="1"/>
          <p:nvPr/>
        </p:nvSpPr>
        <p:spPr>
          <a:xfrm>
            <a:off x="18736845" y="536777"/>
            <a:ext cx="3284955"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TURN</a:t>
            </a:r>
          </a:p>
        </p:txBody>
      </p:sp>
      <p:pic>
        <p:nvPicPr>
          <p:cNvPr id="52" name="Graphic 51" descr="Qr Code outline">
            <a:extLst>
              <a:ext uri="{FF2B5EF4-FFF2-40B4-BE49-F238E27FC236}">
                <a16:creationId xmlns:a16="http://schemas.microsoft.com/office/drawing/2014/main" id="{F34D2780-50C9-17BA-B059-BAA8096C80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317887" y="2620070"/>
            <a:ext cx="914400" cy="914400"/>
          </a:xfrm>
          <a:prstGeom prst="rect">
            <a:avLst/>
          </a:prstGeom>
        </p:spPr>
      </p:pic>
      <p:pic>
        <p:nvPicPr>
          <p:cNvPr id="53" name="Graphic 52" descr="Heart outline">
            <a:extLst>
              <a:ext uri="{FF2B5EF4-FFF2-40B4-BE49-F238E27FC236}">
                <a16:creationId xmlns:a16="http://schemas.microsoft.com/office/drawing/2014/main" id="{760C94FA-8740-6ED6-F3B2-F82ECFFE697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368320" y="502008"/>
            <a:ext cx="914400" cy="914400"/>
          </a:xfrm>
          <a:prstGeom prst="rect">
            <a:avLst/>
          </a:prstGeom>
        </p:spPr>
      </p:pic>
      <p:pic>
        <p:nvPicPr>
          <p:cNvPr id="54" name="Graphic 53" descr="Box outline">
            <a:extLst>
              <a:ext uri="{FF2B5EF4-FFF2-40B4-BE49-F238E27FC236}">
                <a16:creationId xmlns:a16="http://schemas.microsoft.com/office/drawing/2014/main" id="{EA6AE18B-E23B-FD09-7091-D29DF80E30A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346022" y="1561069"/>
            <a:ext cx="914400" cy="914400"/>
          </a:xfrm>
          <a:prstGeom prst="rect">
            <a:avLst/>
          </a:prstGeom>
        </p:spPr>
      </p:pic>
      <p:sp>
        <p:nvSpPr>
          <p:cNvPr id="55" name="TextBox 42">
            <a:extLst>
              <a:ext uri="{FF2B5EF4-FFF2-40B4-BE49-F238E27FC236}">
                <a16:creationId xmlns:a16="http://schemas.microsoft.com/office/drawing/2014/main" id="{E3748999-A33B-297A-3E95-B51C4578779F}"/>
              </a:ext>
            </a:extLst>
          </p:cNvPr>
          <p:cNvSpPr txBox="1"/>
          <p:nvPr/>
        </p:nvSpPr>
        <p:spPr>
          <a:xfrm>
            <a:off x="14626608" y="770887"/>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5</a:t>
            </a:r>
            <a:r>
              <a:rPr lang="en-US" sz="3500" dirty="0">
                <a:solidFill>
                  <a:srgbClr val="FFFFFF"/>
                </a:solidFill>
                <a:latin typeface="Raleway"/>
                <a:ea typeface="Raleway"/>
                <a:cs typeface="Raleway"/>
                <a:sym typeface="Raleway"/>
              </a:rPr>
              <a:t>0</a:t>
            </a:r>
          </a:p>
        </p:txBody>
      </p:sp>
      <p:sp>
        <p:nvSpPr>
          <p:cNvPr id="56" name="TextBox 42">
            <a:extLst>
              <a:ext uri="{FF2B5EF4-FFF2-40B4-BE49-F238E27FC236}">
                <a16:creationId xmlns:a16="http://schemas.microsoft.com/office/drawing/2014/main" id="{F793855B-4DDE-D9C2-9D79-9623D0524F26}"/>
              </a:ext>
            </a:extLst>
          </p:cNvPr>
          <p:cNvSpPr txBox="1"/>
          <p:nvPr/>
        </p:nvSpPr>
        <p:spPr>
          <a:xfrm>
            <a:off x="14626608" y="1816725"/>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10</a:t>
            </a:r>
            <a:endParaRPr lang="en-US" sz="3500" dirty="0">
              <a:solidFill>
                <a:srgbClr val="FFFFFF"/>
              </a:solidFill>
              <a:latin typeface="Raleway"/>
              <a:ea typeface="Raleway"/>
              <a:cs typeface="Raleway"/>
              <a:sym typeface="Raleway"/>
            </a:endParaRPr>
          </a:p>
        </p:txBody>
      </p:sp>
      <p:sp>
        <p:nvSpPr>
          <p:cNvPr id="57" name="TextBox 42">
            <a:extLst>
              <a:ext uri="{FF2B5EF4-FFF2-40B4-BE49-F238E27FC236}">
                <a16:creationId xmlns:a16="http://schemas.microsoft.com/office/drawing/2014/main" id="{547C2B9C-AF3D-EFF0-73B8-04AE279BBDFC}"/>
              </a:ext>
            </a:extLst>
          </p:cNvPr>
          <p:cNvSpPr txBox="1"/>
          <p:nvPr/>
        </p:nvSpPr>
        <p:spPr>
          <a:xfrm>
            <a:off x="14621223" y="2966371"/>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5</a:t>
            </a:r>
            <a:endParaRPr lang="en-US" sz="3500" dirty="0">
              <a:solidFill>
                <a:srgbClr val="FFFFFF"/>
              </a:solidFill>
              <a:latin typeface="Raleway"/>
              <a:ea typeface="Raleway"/>
              <a:cs typeface="Raleway"/>
              <a:sym typeface="Ralew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p:cNvGrpSpPr/>
        <p:nvPr/>
      </p:nvGrpSpPr>
      <p:grpSpPr>
        <a:xfrm>
          <a:off x="0" y="0"/>
          <a:ext cx="0" cy="0"/>
          <a:chOff x="0" y="0"/>
          <a:chExt cx="0" cy="0"/>
        </a:xfrm>
      </p:grpSpPr>
      <p:grpSp>
        <p:nvGrpSpPr>
          <p:cNvPr id="2" name="Group 2"/>
          <p:cNvGrpSpPr/>
          <p:nvPr/>
        </p:nvGrpSpPr>
        <p:grpSpPr>
          <a:xfrm>
            <a:off x="349043" y="2841838"/>
            <a:ext cx="11907166" cy="1762940"/>
            <a:chOff x="0" y="0"/>
            <a:chExt cx="3136044" cy="464313"/>
          </a:xfrm>
        </p:grpSpPr>
        <p:sp>
          <p:nvSpPr>
            <p:cNvPr id="3" name="Freeform 3"/>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a:ln>
              <a:solidFill>
                <a:srgbClr val="FFFF00"/>
              </a:solidFill>
            </a:ln>
          </p:spPr>
          <p:txBody>
            <a:bodyPr/>
            <a:lstStyle/>
            <a:p>
              <a:endParaRPr lang="en-US"/>
            </a:p>
          </p:txBody>
        </p:sp>
        <p:sp>
          <p:nvSpPr>
            <p:cNvPr id="4" name="TextBox 4"/>
            <p:cNvSpPr txBox="1"/>
            <p:nvPr/>
          </p:nvSpPr>
          <p:spPr>
            <a:xfrm>
              <a:off x="0" y="-38100"/>
              <a:ext cx="3136044" cy="502413"/>
            </a:xfrm>
            <a:prstGeom prst="rect">
              <a:avLst/>
            </a:prstGeom>
            <a:ln>
              <a:solidFill>
                <a:srgbClr val="FFFF00"/>
              </a:solidFill>
            </a:ln>
          </p:spPr>
          <p:txBody>
            <a:bodyPr lIns="50800" tIns="50800" rIns="50800" bIns="50800" rtlCol="0" anchor="ctr"/>
            <a:lstStyle/>
            <a:p>
              <a:pPr algn="ctr">
                <a:lnSpc>
                  <a:spcPts val="2659"/>
                </a:lnSpc>
              </a:pPr>
              <a:endParaRPr/>
            </a:p>
          </p:txBody>
        </p:sp>
      </p:grpSp>
      <p:grpSp>
        <p:nvGrpSpPr>
          <p:cNvPr id="5" name="Group 5"/>
          <p:cNvGrpSpPr/>
          <p:nvPr/>
        </p:nvGrpSpPr>
        <p:grpSpPr>
          <a:xfrm>
            <a:off x="349043" y="5005441"/>
            <a:ext cx="11907166" cy="1762940"/>
            <a:chOff x="0" y="0"/>
            <a:chExt cx="3136044" cy="464313"/>
          </a:xfrm>
        </p:grpSpPr>
        <p:sp>
          <p:nvSpPr>
            <p:cNvPr id="6" name="Freeform 6"/>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7" name="TextBox 7"/>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49043" y="7169045"/>
            <a:ext cx="11907166" cy="1762940"/>
            <a:chOff x="0" y="0"/>
            <a:chExt cx="3136044" cy="464313"/>
          </a:xfrm>
        </p:grpSpPr>
        <p:sp>
          <p:nvSpPr>
            <p:cNvPr id="9" name="Freeform 9"/>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10" name="TextBox 10"/>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49043" y="10695760"/>
            <a:ext cx="11907166" cy="1762940"/>
            <a:chOff x="0" y="0"/>
            <a:chExt cx="3136044" cy="464313"/>
          </a:xfrm>
        </p:grpSpPr>
        <p:sp>
          <p:nvSpPr>
            <p:cNvPr id="12" name="Freeform 12"/>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13" name="TextBox 13"/>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2112768" y="3191676"/>
            <a:ext cx="1026050" cy="1063264"/>
          </a:xfrm>
          <a:custGeom>
            <a:avLst/>
            <a:gdLst/>
            <a:ahLst/>
            <a:cxnLst/>
            <a:rect l="l" t="t" r="r" b="b"/>
            <a:pathLst>
              <a:path w="1026050" h="1063264">
                <a:moveTo>
                  <a:pt x="0" y="0"/>
                </a:moveTo>
                <a:lnTo>
                  <a:pt x="1026050" y="0"/>
                </a:lnTo>
                <a:lnTo>
                  <a:pt x="1026050" y="1063264"/>
                </a:lnTo>
                <a:lnTo>
                  <a:pt x="0" y="10632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2112768" y="5472002"/>
            <a:ext cx="1026050" cy="829818"/>
          </a:xfrm>
          <a:custGeom>
            <a:avLst/>
            <a:gdLst/>
            <a:ahLst/>
            <a:cxnLst/>
            <a:rect l="l" t="t" r="r" b="b"/>
            <a:pathLst>
              <a:path w="1026050" h="829818">
                <a:moveTo>
                  <a:pt x="0" y="0"/>
                </a:moveTo>
                <a:lnTo>
                  <a:pt x="1026050" y="0"/>
                </a:lnTo>
                <a:lnTo>
                  <a:pt x="1026050" y="829818"/>
                </a:lnTo>
                <a:lnTo>
                  <a:pt x="0" y="829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2112768" y="7476110"/>
            <a:ext cx="1026050" cy="1148810"/>
          </a:xfrm>
          <a:custGeom>
            <a:avLst/>
            <a:gdLst/>
            <a:ahLst/>
            <a:cxnLst/>
            <a:rect l="l" t="t" r="r" b="b"/>
            <a:pathLst>
              <a:path w="1026050" h="1148810">
                <a:moveTo>
                  <a:pt x="0" y="0"/>
                </a:moveTo>
                <a:lnTo>
                  <a:pt x="1026050" y="0"/>
                </a:lnTo>
                <a:lnTo>
                  <a:pt x="1026050" y="1148809"/>
                </a:lnTo>
                <a:lnTo>
                  <a:pt x="0" y="1148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2112768" y="10958400"/>
            <a:ext cx="1118394" cy="1237659"/>
          </a:xfrm>
          <a:custGeom>
            <a:avLst/>
            <a:gdLst/>
            <a:ahLst/>
            <a:cxnLst/>
            <a:rect l="l" t="t" r="r" b="b"/>
            <a:pathLst>
              <a:path w="1118394" h="1237659">
                <a:moveTo>
                  <a:pt x="0" y="0"/>
                </a:moveTo>
                <a:lnTo>
                  <a:pt x="1118394" y="0"/>
                </a:lnTo>
                <a:lnTo>
                  <a:pt x="1118394" y="1237659"/>
                </a:lnTo>
                <a:lnTo>
                  <a:pt x="0" y="12376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8" name="Group 18"/>
          <p:cNvGrpSpPr/>
          <p:nvPr/>
        </p:nvGrpSpPr>
        <p:grpSpPr>
          <a:xfrm>
            <a:off x="13220545" y="4790207"/>
            <a:ext cx="2124350" cy="1762940"/>
            <a:chOff x="0" y="0"/>
            <a:chExt cx="559499" cy="464313"/>
          </a:xfrm>
        </p:grpSpPr>
        <p:sp>
          <p:nvSpPr>
            <p:cNvPr id="19" name="Freeform 19"/>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0" name="TextBox 20"/>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5704955" y="4790207"/>
            <a:ext cx="2124350" cy="1762940"/>
            <a:chOff x="0" y="0"/>
            <a:chExt cx="559499" cy="464313"/>
          </a:xfrm>
        </p:grpSpPr>
        <p:sp>
          <p:nvSpPr>
            <p:cNvPr id="22" name="Freeform 22"/>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3" name="TextBox 23"/>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3220545" y="6983616"/>
            <a:ext cx="2124350" cy="1762940"/>
            <a:chOff x="0" y="0"/>
            <a:chExt cx="559499" cy="464313"/>
          </a:xfrm>
        </p:grpSpPr>
        <p:sp>
          <p:nvSpPr>
            <p:cNvPr id="25" name="Freeform 25"/>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6" name="TextBox 26"/>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5738430" y="6955982"/>
            <a:ext cx="2124350" cy="1762940"/>
            <a:chOff x="0" y="0"/>
            <a:chExt cx="559499" cy="464313"/>
          </a:xfrm>
        </p:grpSpPr>
        <p:sp>
          <p:nvSpPr>
            <p:cNvPr id="28" name="Freeform 28"/>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9" name="TextBox 29"/>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3904717" y="5005441"/>
            <a:ext cx="756007" cy="872735"/>
          </a:xfrm>
          <a:custGeom>
            <a:avLst/>
            <a:gdLst/>
            <a:ahLst/>
            <a:cxnLst/>
            <a:rect l="l" t="t" r="r" b="b"/>
            <a:pathLst>
              <a:path w="756007" h="872735">
                <a:moveTo>
                  <a:pt x="0" y="0"/>
                </a:moveTo>
                <a:lnTo>
                  <a:pt x="756006" y="0"/>
                </a:lnTo>
                <a:lnTo>
                  <a:pt x="756006" y="872735"/>
                </a:lnTo>
                <a:lnTo>
                  <a:pt x="0" y="8727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rot="5400000">
            <a:off x="16610151" y="4572987"/>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2" name="Freeform 32"/>
          <p:cNvSpPr/>
          <p:nvPr/>
        </p:nvSpPr>
        <p:spPr>
          <a:xfrm>
            <a:off x="13975760" y="7279713"/>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3" name="Freeform 33"/>
          <p:cNvSpPr/>
          <p:nvPr/>
        </p:nvSpPr>
        <p:spPr>
          <a:xfrm>
            <a:off x="16535460" y="7169045"/>
            <a:ext cx="530290" cy="803469"/>
          </a:xfrm>
          <a:custGeom>
            <a:avLst/>
            <a:gdLst/>
            <a:ahLst/>
            <a:cxnLst/>
            <a:rect l="l" t="t" r="r" b="b"/>
            <a:pathLst>
              <a:path w="530290" h="803469">
                <a:moveTo>
                  <a:pt x="0" y="0"/>
                </a:moveTo>
                <a:lnTo>
                  <a:pt x="530289" y="0"/>
                </a:lnTo>
                <a:lnTo>
                  <a:pt x="530289" y="803469"/>
                </a:lnTo>
                <a:lnTo>
                  <a:pt x="0" y="80346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4" name="TextBox 34"/>
          <p:cNvSpPr txBox="1"/>
          <p:nvPr/>
        </p:nvSpPr>
        <p:spPr>
          <a:xfrm>
            <a:off x="937140" y="3154692"/>
            <a:ext cx="775582" cy="1013409"/>
          </a:xfrm>
          <a:prstGeom prst="rect">
            <a:avLst/>
          </a:prstGeom>
        </p:spPr>
        <p:txBody>
          <a:bodyPr lIns="0" tIns="0" rIns="0" bIns="0" rtlCol="0" anchor="t">
            <a:spAutoFit/>
          </a:bodyPr>
          <a:lstStyle/>
          <a:p>
            <a:pPr algn="ctr">
              <a:lnSpc>
                <a:spcPts val="8201"/>
              </a:lnSpc>
              <a:spcBef>
                <a:spcPct val="0"/>
              </a:spcBef>
            </a:pPr>
            <a:r>
              <a:rPr lang="en-US" sz="5858">
                <a:gradFill>
                  <a:gsLst>
                    <a:gs pos="0">
                      <a:srgbClr val="FFF7AD">
                        <a:alpha val="100000"/>
                      </a:srgbClr>
                    </a:gs>
                    <a:gs pos="100000">
                      <a:srgbClr val="FFA9F9">
                        <a:alpha val="100000"/>
                      </a:srgbClr>
                    </a:gs>
                  </a:gsLst>
                  <a:lin ang="0"/>
                </a:gradFill>
                <a:latin typeface="Raleway"/>
                <a:ea typeface="Raleway"/>
                <a:cs typeface="Raleway"/>
                <a:sym typeface="Raleway"/>
              </a:rPr>
              <a:t>01</a:t>
            </a:r>
          </a:p>
        </p:txBody>
      </p:sp>
      <p:sp>
        <p:nvSpPr>
          <p:cNvPr id="35" name="TextBox 35"/>
          <p:cNvSpPr txBox="1"/>
          <p:nvPr/>
        </p:nvSpPr>
        <p:spPr>
          <a:xfrm>
            <a:off x="905091" y="5318295"/>
            <a:ext cx="1026049"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02</a:t>
            </a:r>
          </a:p>
        </p:txBody>
      </p:sp>
      <p:sp>
        <p:nvSpPr>
          <p:cNvPr id="36" name="TextBox 36"/>
          <p:cNvSpPr txBox="1"/>
          <p:nvPr/>
        </p:nvSpPr>
        <p:spPr>
          <a:xfrm>
            <a:off x="898682" y="7481898"/>
            <a:ext cx="852499" cy="1013409"/>
          </a:xfrm>
          <a:prstGeom prst="rect">
            <a:avLst/>
          </a:prstGeom>
        </p:spPr>
        <p:txBody>
          <a:bodyPr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03</a:t>
            </a:r>
          </a:p>
        </p:txBody>
      </p:sp>
      <p:sp>
        <p:nvSpPr>
          <p:cNvPr id="37" name="TextBox 37"/>
          <p:cNvSpPr txBox="1"/>
          <p:nvPr/>
        </p:nvSpPr>
        <p:spPr>
          <a:xfrm>
            <a:off x="895477" y="11008613"/>
            <a:ext cx="1217291"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04</a:t>
            </a:r>
          </a:p>
        </p:txBody>
      </p:sp>
      <p:sp>
        <p:nvSpPr>
          <p:cNvPr id="38" name="TextBox 38"/>
          <p:cNvSpPr txBox="1"/>
          <p:nvPr/>
        </p:nvSpPr>
        <p:spPr>
          <a:xfrm>
            <a:off x="3538868" y="2999237"/>
            <a:ext cx="30384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Supply drop</a:t>
            </a:r>
          </a:p>
        </p:txBody>
      </p:sp>
      <p:sp>
        <p:nvSpPr>
          <p:cNvPr id="39" name="TextBox 39"/>
          <p:cNvSpPr txBox="1"/>
          <p:nvPr/>
        </p:nvSpPr>
        <p:spPr>
          <a:xfrm>
            <a:off x="3453143" y="5192645"/>
            <a:ext cx="3890618" cy="696344"/>
          </a:xfrm>
          <a:prstGeom prst="rect">
            <a:avLst/>
          </a:prstGeom>
        </p:spPr>
        <p:txBody>
          <a:bodyPr wrap="square" lIns="0" tIns="0" rIns="0" bIns="0" rtlCol="0" anchor="t">
            <a:spAutoFit/>
          </a:bodyPr>
          <a:lstStyle/>
          <a:p>
            <a:pPr algn="l">
              <a:lnSpc>
                <a:spcPts val="5885"/>
              </a:lnSpc>
              <a:spcBef>
                <a:spcPct val="0"/>
              </a:spcBef>
            </a:pPr>
            <a:r>
              <a:rPr lang="en-US" sz="4203" dirty="0">
                <a:solidFill>
                  <a:srgbClr val="FFFFFF"/>
                </a:solidFill>
                <a:latin typeface="Raleway"/>
                <a:ea typeface="Raleway"/>
                <a:cs typeface="Raleway"/>
                <a:sym typeface="Raleway"/>
              </a:rPr>
              <a:t>Fog / Ambush</a:t>
            </a:r>
          </a:p>
        </p:txBody>
      </p:sp>
      <p:sp>
        <p:nvSpPr>
          <p:cNvPr id="40" name="TextBox 40"/>
          <p:cNvSpPr txBox="1"/>
          <p:nvPr/>
        </p:nvSpPr>
        <p:spPr>
          <a:xfrm>
            <a:off x="3481718" y="7386054"/>
            <a:ext cx="34575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Enemy Attack</a:t>
            </a:r>
          </a:p>
        </p:txBody>
      </p:sp>
      <p:sp>
        <p:nvSpPr>
          <p:cNvPr id="41" name="TextBox 41"/>
          <p:cNvSpPr txBox="1"/>
          <p:nvPr/>
        </p:nvSpPr>
        <p:spPr>
          <a:xfrm>
            <a:off x="3453143" y="10942574"/>
            <a:ext cx="27717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Delay Field</a:t>
            </a:r>
          </a:p>
        </p:txBody>
      </p:sp>
      <p:sp>
        <p:nvSpPr>
          <p:cNvPr id="42" name="TextBox 42"/>
          <p:cNvSpPr txBox="1"/>
          <p:nvPr/>
        </p:nvSpPr>
        <p:spPr>
          <a:xfrm>
            <a:off x="3538868" y="3809325"/>
            <a:ext cx="22383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Receive 5 supplies</a:t>
            </a:r>
          </a:p>
        </p:txBody>
      </p:sp>
      <p:sp>
        <p:nvSpPr>
          <p:cNvPr id="43" name="TextBox 43"/>
          <p:cNvSpPr txBox="1"/>
          <p:nvPr/>
        </p:nvSpPr>
        <p:spPr>
          <a:xfrm>
            <a:off x="3481718" y="6000270"/>
            <a:ext cx="9429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Prepare</a:t>
            </a:r>
          </a:p>
        </p:txBody>
      </p:sp>
      <p:sp>
        <p:nvSpPr>
          <p:cNvPr id="44" name="TextBox 44"/>
          <p:cNvSpPr txBox="1"/>
          <p:nvPr/>
        </p:nvSpPr>
        <p:spPr>
          <a:xfrm>
            <a:off x="3481718" y="8193678"/>
            <a:ext cx="32385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Small raid, Deals 5 damage</a:t>
            </a:r>
          </a:p>
        </p:txBody>
      </p:sp>
      <p:sp>
        <p:nvSpPr>
          <p:cNvPr id="45" name="TextBox 45"/>
          <p:cNvSpPr txBox="1"/>
          <p:nvPr/>
        </p:nvSpPr>
        <p:spPr>
          <a:xfrm>
            <a:off x="7455557" y="536777"/>
            <a:ext cx="3284955"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TURN</a:t>
            </a:r>
          </a:p>
        </p:txBody>
      </p:sp>
      <p:sp>
        <p:nvSpPr>
          <p:cNvPr id="46" name="TextBox 46"/>
          <p:cNvSpPr txBox="1"/>
          <p:nvPr/>
        </p:nvSpPr>
        <p:spPr>
          <a:xfrm>
            <a:off x="13711220" y="6000270"/>
            <a:ext cx="11430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DEFENSE</a:t>
            </a:r>
          </a:p>
        </p:txBody>
      </p:sp>
      <p:sp>
        <p:nvSpPr>
          <p:cNvPr id="47" name="TextBox 47"/>
          <p:cNvSpPr txBox="1"/>
          <p:nvPr/>
        </p:nvSpPr>
        <p:spPr>
          <a:xfrm>
            <a:off x="16229105" y="6004440"/>
            <a:ext cx="116205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HARVEST</a:t>
            </a:r>
          </a:p>
        </p:txBody>
      </p:sp>
      <p:sp>
        <p:nvSpPr>
          <p:cNvPr id="48" name="TextBox 48"/>
          <p:cNvSpPr txBox="1"/>
          <p:nvPr/>
        </p:nvSpPr>
        <p:spPr>
          <a:xfrm>
            <a:off x="16352792" y="8193678"/>
            <a:ext cx="8286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DELAY</a:t>
            </a:r>
          </a:p>
        </p:txBody>
      </p:sp>
      <p:sp>
        <p:nvSpPr>
          <p:cNvPr id="49" name="TextBox 49"/>
          <p:cNvSpPr txBox="1"/>
          <p:nvPr/>
        </p:nvSpPr>
        <p:spPr>
          <a:xfrm>
            <a:off x="13868382" y="8193678"/>
            <a:ext cx="8667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SCOUT</a:t>
            </a:r>
          </a:p>
        </p:txBody>
      </p:sp>
      <p:sp>
        <p:nvSpPr>
          <p:cNvPr id="51" name="Freeform 51"/>
          <p:cNvSpPr/>
          <p:nvPr/>
        </p:nvSpPr>
        <p:spPr>
          <a:xfrm>
            <a:off x="10792507" y="5596458"/>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52" name="Freeform 52"/>
          <p:cNvSpPr/>
          <p:nvPr/>
        </p:nvSpPr>
        <p:spPr>
          <a:xfrm rot="5400000">
            <a:off x="10928063" y="2888119"/>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53" name="TextBox 45">
            <a:extLst>
              <a:ext uri="{FF2B5EF4-FFF2-40B4-BE49-F238E27FC236}">
                <a16:creationId xmlns:a16="http://schemas.microsoft.com/office/drawing/2014/main" id="{7102970F-7860-A8F6-A5B1-9A8BDDA958D0}"/>
              </a:ext>
            </a:extLst>
          </p:cNvPr>
          <p:cNvSpPr txBox="1"/>
          <p:nvPr/>
        </p:nvSpPr>
        <p:spPr>
          <a:xfrm>
            <a:off x="-8686800" y="536777"/>
            <a:ext cx="8187105"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ORDER CARDS</a:t>
            </a:r>
          </a:p>
        </p:txBody>
      </p:sp>
      <p:pic>
        <p:nvPicPr>
          <p:cNvPr id="54" name="Graphic 53" descr="Qr Code outline">
            <a:extLst>
              <a:ext uri="{FF2B5EF4-FFF2-40B4-BE49-F238E27FC236}">
                <a16:creationId xmlns:a16="http://schemas.microsoft.com/office/drawing/2014/main" id="{B524F36F-02F5-D5D1-AF1B-1342C12D7B3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317887" y="2620070"/>
            <a:ext cx="914400" cy="914400"/>
          </a:xfrm>
          <a:prstGeom prst="rect">
            <a:avLst/>
          </a:prstGeom>
        </p:spPr>
      </p:pic>
      <p:pic>
        <p:nvPicPr>
          <p:cNvPr id="55" name="Graphic 54" descr="Heart outline">
            <a:extLst>
              <a:ext uri="{FF2B5EF4-FFF2-40B4-BE49-F238E27FC236}">
                <a16:creationId xmlns:a16="http://schemas.microsoft.com/office/drawing/2014/main" id="{8228E1F3-78EC-D778-B022-DC6C789A7A7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368320" y="502008"/>
            <a:ext cx="914400" cy="914400"/>
          </a:xfrm>
          <a:prstGeom prst="rect">
            <a:avLst/>
          </a:prstGeom>
        </p:spPr>
      </p:pic>
      <p:pic>
        <p:nvPicPr>
          <p:cNvPr id="56" name="Graphic 55" descr="Box outline">
            <a:extLst>
              <a:ext uri="{FF2B5EF4-FFF2-40B4-BE49-F238E27FC236}">
                <a16:creationId xmlns:a16="http://schemas.microsoft.com/office/drawing/2014/main" id="{F97E2914-C062-333D-7F05-2C291FF2E4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346022" y="1561069"/>
            <a:ext cx="914400" cy="914400"/>
          </a:xfrm>
          <a:prstGeom prst="rect">
            <a:avLst/>
          </a:prstGeom>
        </p:spPr>
      </p:pic>
      <p:sp>
        <p:nvSpPr>
          <p:cNvPr id="57" name="TextBox 42">
            <a:extLst>
              <a:ext uri="{FF2B5EF4-FFF2-40B4-BE49-F238E27FC236}">
                <a16:creationId xmlns:a16="http://schemas.microsoft.com/office/drawing/2014/main" id="{E7F98813-2E4F-0BC6-9027-E60A4183AAB0}"/>
              </a:ext>
            </a:extLst>
          </p:cNvPr>
          <p:cNvSpPr txBox="1"/>
          <p:nvPr/>
        </p:nvSpPr>
        <p:spPr>
          <a:xfrm>
            <a:off x="14626608" y="770887"/>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5</a:t>
            </a:r>
            <a:r>
              <a:rPr lang="en-US" sz="3500" dirty="0">
                <a:solidFill>
                  <a:srgbClr val="FFFFFF"/>
                </a:solidFill>
                <a:latin typeface="Raleway"/>
                <a:ea typeface="Raleway"/>
                <a:cs typeface="Raleway"/>
                <a:sym typeface="Raleway"/>
              </a:rPr>
              <a:t>0</a:t>
            </a:r>
          </a:p>
        </p:txBody>
      </p:sp>
      <p:sp>
        <p:nvSpPr>
          <p:cNvPr id="58" name="TextBox 42">
            <a:extLst>
              <a:ext uri="{FF2B5EF4-FFF2-40B4-BE49-F238E27FC236}">
                <a16:creationId xmlns:a16="http://schemas.microsoft.com/office/drawing/2014/main" id="{80131F37-79AD-7BC6-1D19-B16F3B460354}"/>
              </a:ext>
            </a:extLst>
          </p:cNvPr>
          <p:cNvSpPr txBox="1"/>
          <p:nvPr/>
        </p:nvSpPr>
        <p:spPr>
          <a:xfrm>
            <a:off x="14626608" y="1816725"/>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15</a:t>
            </a:r>
            <a:endParaRPr lang="en-US" sz="3500" dirty="0">
              <a:solidFill>
                <a:srgbClr val="FFFFFF"/>
              </a:solidFill>
              <a:latin typeface="Raleway"/>
              <a:ea typeface="Raleway"/>
              <a:cs typeface="Raleway"/>
              <a:sym typeface="Raleway"/>
            </a:endParaRPr>
          </a:p>
        </p:txBody>
      </p:sp>
      <p:sp>
        <p:nvSpPr>
          <p:cNvPr id="59" name="TextBox 42">
            <a:extLst>
              <a:ext uri="{FF2B5EF4-FFF2-40B4-BE49-F238E27FC236}">
                <a16:creationId xmlns:a16="http://schemas.microsoft.com/office/drawing/2014/main" id="{3D953B33-EDD8-C21E-0CA2-7AE13592D936}"/>
              </a:ext>
            </a:extLst>
          </p:cNvPr>
          <p:cNvSpPr txBox="1"/>
          <p:nvPr/>
        </p:nvSpPr>
        <p:spPr>
          <a:xfrm>
            <a:off x="14621223" y="2966371"/>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5</a:t>
            </a:r>
            <a:endParaRPr lang="en-US" sz="3500" dirty="0">
              <a:solidFill>
                <a:srgbClr val="FFFFFF"/>
              </a:solidFill>
              <a:latin typeface="Raleway"/>
              <a:ea typeface="Raleway"/>
              <a:cs typeface="Raleway"/>
              <a:sym typeface="Ralew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a:extLst>
            <a:ext uri="{FF2B5EF4-FFF2-40B4-BE49-F238E27FC236}">
              <a16:creationId xmlns:a16="http://schemas.microsoft.com/office/drawing/2014/main" id="{0A0BC19B-0A1F-3476-78BB-83652AD58513}"/>
            </a:ext>
          </a:extLst>
        </p:cNvPr>
        <p:cNvGrpSpPr/>
        <p:nvPr/>
      </p:nvGrpSpPr>
      <p:grpSpPr>
        <a:xfrm>
          <a:off x="0" y="0"/>
          <a:ext cx="0" cy="0"/>
          <a:chOff x="0" y="0"/>
          <a:chExt cx="0" cy="0"/>
        </a:xfrm>
      </p:grpSpPr>
      <p:grpSp>
        <p:nvGrpSpPr>
          <p:cNvPr id="54" name="Group 8">
            <a:extLst>
              <a:ext uri="{FF2B5EF4-FFF2-40B4-BE49-F238E27FC236}">
                <a16:creationId xmlns:a16="http://schemas.microsoft.com/office/drawing/2014/main" id="{2EE8AD25-F209-5A63-57B2-4AA051EC7AA6}"/>
              </a:ext>
            </a:extLst>
          </p:cNvPr>
          <p:cNvGrpSpPr/>
          <p:nvPr/>
        </p:nvGrpSpPr>
        <p:grpSpPr>
          <a:xfrm>
            <a:off x="349042" y="7169045"/>
            <a:ext cx="12071557" cy="1762940"/>
            <a:chOff x="0" y="0"/>
            <a:chExt cx="3136044" cy="464313"/>
          </a:xfrm>
        </p:grpSpPr>
        <p:sp>
          <p:nvSpPr>
            <p:cNvPr id="55" name="Freeform 9">
              <a:extLst>
                <a:ext uri="{FF2B5EF4-FFF2-40B4-BE49-F238E27FC236}">
                  <a16:creationId xmlns:a16="http://schemas.microsoft.com/office/drawing/2014/main" id="{CF8025D7-0922-465A-A7E2-971CA0468566}"/>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a:ln>
              <a:noFill/>
            </a:ln>
          </p:spPr>
          <p:txBody>
            <a:bodyPr/>
            <a:lstStyle/>
            <a:p>
              <a:endParaRPr lang="en-US"/>
            </a:p>
          </p:txBody>
        </p:sp>
        <p:sp>
          <p:nvSpPr>
            <p:cNvPr id="56" name="TextBox 10">
              <a:extLst>
                <a:ext uri="{FF2B5EF4-FFF2-40B4-BE49-F238E27FC236}">
                  <a16:creationId xmlns:a16="http://schemas.microsoft.com/office/drawing/2014/main" id="{BC1CEF0E-7AE6-2B9B-C77A-A4AF209363E9}"/>
                </a:ext>
              </a:extLst>
            </p:cNvPr>
            <p:cNvSpPr txBox="1"/>
            <p:nvPr/>
          </p:nvSpPr>
          <p:spPr>
            <a:xfrm>
              <a:off x="0" y="-38100"/>
              <a:ext cx="3136044" cy="502413"/>
            </a:xfrm>
            <a:prstGeom prst="rect">
              <a:avLst/>
            </a:prstGeom>
            <a:ln>
              <a:noFill/>
            </a:ln>
          </p:spPr>
          <p:txBody>
            <a:bodyPr lIns="50800" tIns="50800" rIns="50800" bIns="50800" rtlCol="0" anchor="ctr"/>
            <a:lstStyle/>
            <a:p>
              <a:pPr algn="ctr">
                <a:lnSpc>
                  <a:spcPts val="2659"/>
                </a:lnSpc>
              </a:pPr>
              <a:endParaRPr/>
            </a:p>
          </p:txBody>
        </p:sp>
      </p:grpSp>
      <p:grpSp>
        <p:nvGrpSpPr>
          <p:cNvPr id="2" name="Group 2">
            <a:extLst>
              <a:ext uri="{FF2B5EF4-FFF2-40B4-BE49-F238E27FC236}">
                <a16:creationId xmlns:a16="http://schemas.microsoft.com/office/drawing/2014/main" id="{00AC8CF5-40FD-DD8B-A2A0-6F0297352413}"/>
              </a:ext>
            </a:extLst>
          </p:cNvPr>
          <p:cNvGrpSpPr/>
          <p:nvPr/>
        </p:nvGrpSpPr>
        <p:grpSpPr>
          <a:xfrm>
            <a:off x="349043" y="2841838"/>
            <a:ext cx="11907166" cy="1762940"/>
            <a:chOff x="0" y="0"/>
            <a:chExt cx="3136044" cy="464313"/>
          </a:xfrm>
        </p:grpSpPr>
        <p:sp>
          <p:nvSpPr>
            <p:cNvPr id="3" name="Freeform 3">
              <a:extLst>
                <a:ext uri="{FF2B5EF4-FFF2-40B4-BE49-F238E27FC236}">
                  <a16:creationId xmlns:a16="http://schemas.microsoft.com/office/drawing/2014/main" id="{A2105D4C-DB3E-52BD-1841-ECF3AC419A7A}"/>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a:ln>
              <a:solidFill>
                <a:schemeClr val="accent1">
                  <a:shade val="15000"/>
                </a:schemeClr>
              </a:solidFill>
            </a:ln>
          </p:spPr>
          <p:txBody>
            <a:bodyPr/>
            <a:lstStyle/>
            <a:p>
              <a:endParaRPr lang="en-US"/>
            </a:p>
          </p:txBody>
        </p:sp>
        <p:sp>
          <p:nvSpPr>
            <p:cNvPr id="4" name="TextBox 4">
              <a:extLst>
                <a:ext uri="{FF2B5EF4-FFF2-40B4-BE49-F238E27FC236}">
                  <a16:creationId xmlns:a16="http://schemas.microsoft.com/office/drawing/2014/main" id="{E6DB8E4E-57D4-F79E-156B-F25F7D7DE3FA}"/>
                </a:ext>
              </a:extLst>
            </p:cNvPr>
            <p:cNvSpPr txBox="1"/>
            <p:nvPr/>
          </p:nvSpPr>
          <p:spPr>
            <a:xfrm>
              <a:off x="0" y="-38100"/>
              <a:ext cx="3136044" cy="502413"/>
            </a:xfrm>
            <a:prstGeom prst="rect">
              <a:avLst/>
            </a:prstGeom>
            <a:ln>
              <a:solidFill>
                <a:schemeClr val="accent1">
                  <a:shade val="15000"/>
                </a:schemeClr>
              </a:solidFill>
            </a:ln>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B98DCBC2-A946-F722-91D3-832EEF942725}"/>
              </a:ext>
            </a:extLst>
          </p:cNvPr>
          <p:cNvGrpSpPr/>
          <p:nvPr/>
        </p:nvGrpSpPr>
        <p:grpSpPr>
          <a:xfrm>
            <a:off x="349043" y="5005441"/>
            <a:ext cx="11907166" cy="1762940"/>
            <a:chOff x="0" y="0"/>
            <a:chExt cx="3136044" cy="464313"/>
          </a:xfrm>
        </p:grpSpPr>
        <p:sp>
          <p:nvSpPr>
            <p:cNvPr id="6" name="Freeform 6">
              <a:extLst>
                <a:ext uri="{FF2B5EF4-FFF2-40B4-BE49-F238E27FC236}">
                  <a16:creationId xmlns:a16="http://schemas.microsoft.com/office/drawing/2014/main" id="{2186E980-6A92-4E67-B57F-679D108598DB}"/>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a:ln>
              <a:solidFill>
                <a:srgbClr val="FFCC00"/>
              </a:solidFill>
            </a:ln>
          </p:spPr>
          <p:txBody>
            <a:bodyPr/>
            <a:lstStyle/>
            <a:p>
              <a:endParaRPr lang="en-US"/>
            </a:p>
          </p:txBody>
        </p:sp>
        <p:sp>
          <p:nvSpPr>
            <p:cNvPr id="7" name="TextBox 7">
              <a:extLst>
                <a:ext uri="{FF2B5EF4-FFF2-40B4-BE49-F238E27FC236}">
                  <a16:creationId xmlns:a16="http://schemas.microsoft.com/office/drawing/2014/main" id="{7C8FB2B7-D99D-3CB6-9D2E-25E4F3208662}"/>
                </a:ext>
              </a:extLst>
            </p:cNvPr>
            <p:cNvSpPr txBox="1"/>
            <p:nvPr/>
          </p:nvSpPr>
          <p:spPr>
            <a:xfrm>
              <a:off x="0" y="-38100"/>
              <a:ext cx="3136044" cy="502413"/>
            </a:xfrm>
            <a:prstGeom prst="rect">
              <a:avLst/>
            </a:prstGeom>
            <a:ln>
              <a:solidFill>
                <a:srgbClr val="FFCC00"/>
              </a:solidFill>
            </a:ln>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EBFAD902-B0D6-0182-CF63-F9DD343F7DC3}"/>
              </a:ext>
            </a:extLst>
          </p:cNvPr>
          <p:cNvSpPr/>
          <p:nvPr/>
        </p:nvSpPr>
        <p:spPr>
          <a:xfrm>
            <a:off x="2112768" y="3191676"/>
            <a:ext cx="1026050" cy="1063264"/>
          </a:xfrm>
          <a:custGeom>
            <a:avLst/>
            <a:gdLst/>
            <a:ahLst/>
            <a:cxnLst/>
            <a:rect l="l" t="t" r="r" b="b"/>
            <a:pathLst>
              <a:path w="1026050" h="1063264">
                <a:moveTo>
                  <a:pt x="0" y="0"/>
                </a:moveTo>
                <a:lnTo>
                  <a:pt x="1026050" y="0"/>
                </a:lnTo>
                <a:lnTo>
                  <a:pt x="1026050" y="1063264"/>
                </a:lnTo>
                <a:lnTo>
                  <a:pt x="0" y="10632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F4B2C664-9B79-7145-6BA0-E491F8C52EB9}"/>
              </a:ext>
            </a:extLst>
          </p:cNvPr>
          <p:cNvSpPr/>
          <p:nvPr/>
        </p:nvSpPr>
        <p:spPr>
          <a:xfrm>
            <a:off x="2112768" y="5472002"/>
            <a:ext cx="1026050" cy="829818"/>
          </a:xfrm>
          <a:custGeom>
            <a:avLst/>
            <a:gdLst/>
            <a:ahLst/>
            <a:cxnLst/>
            <a:rect l="l" t="t" r="r" b="b"/>
            <a:pathLst>
              <a:path w="1026050" h="829818">
                <a:moveTo>
                  <a:pt x="0" y="0"/>
                </a:moveTo>
                <a:lnTo>
                  <a:pt x="1026050" y="0"/>
                </a:lnTo>
                <a:lnTo>
                  <a:pt x="1026050" y="829818"/>
                </a:lnTo>
                <a:lnTo>
                  <a:pt x="0" y="829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a:extLst>
              <a:ext uri="{FF2B5EF4-FFF2-40B4-BE49-F238E27FC236}">
                <a16:creationId xmlns:a16="http://schemas.microsoft.com/office/drawing/2014/main" id="{DF92D1BE-C83F-797E-8CD6-E2765B07A0BF}"/>
              </a:ext>
            </a:extLst>
          </p:cNvPr>
          <p:cNvSpPr/>
          <p:nvPr/>
        </p:nvSpPr>
        <p:spPr>
          <a:xfrm>
            <a:off x="2112768" y="7476110"/>
            <a:ext cx="1026050" cy="1148810"/>
          </a:xfrm>
          <a:custGeom>
            <a:avLst/>
            <a:gdLst/>
            <a:ahLst/>
            <a:cxnLst/>
            <a:rect l="l" t="t" r="r" b="b"/>
            <a:pathLst>
              <a:path w="1026050" h="1148810">
                <a:moveTo>
                  <a:pt x="0" y="0"/>
                </a:moveTo>
                <a:lnTo>
                  <a:pt x="1026050" y="0"/>
                </a:lnTo>
                <a:lnTo>
                  <a:pt x="1026050" y="1148809"/>
                </a:lnTo>
                <a:lnTo>
                  <a:pt x="0" y="1148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8" name="Group 18">
            <a:extLst>
              <a:ext uri="{FF2B5EF4-FFF2-40B4-BE49-F238E27FC236}">
                <a16:creationId xmlns:a16="http://schemas.microsoft.com/office/drawing/2014/main" id="{78614416-622F-BF5F-99DE-26871574C9B9}"/>
              </a:ext>
            </a:extLst>
          </p:cNvPr>
          <p:cNvGrpSpPr/>
          <p:nvPr/>
        </p:nvGrpSpPr>
        <p:grpSpPr>
          <a:xfrm>
            <a:off x="13220545" y="4790207"/>
            <a:ext cx="2124350" cy="1762940"/>
            <a:chOff x="0" y="0"/>
            <a:chExt cx="559499" cy="464313"/>
          </a:xfrm>
        </p:grpSpPr>
        <p:sp>
          <p:nvSpPr>
            <p:cNvPr id="19" name="Freeform 19">
              <a:extLst>
                <a:ext uri="{FF2B5EF4-FFF2-40B4-BE49-F238E27FC236}">
                  <a16:creationId xmlns:a16="http://schemas.microsoft.com/office/drawing/2014/main" id="{18BA2D50-E7DC-05AD-0F59-D7D4ACCA593C}"/>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0" name="TextBox 20">
              <a:extLst>
                <a:ext uri="{FF2B5EF4-FFF2-40B4-BE49-F238E27FC236}">
                  <a16:creationId xmlns:a16="http://schemas.microsoft.com/office/drawing/2014/main" id="{0B57D1FC-50FE-AF05-0AD4-C4146B2F28DB}"/>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79CCF583-1A78-0871-AB75-FF3268EC90CB}"/>
              </a:ext>
            </a:extLst>
          </p:cNvPr>
          <p:cNvGrpSpPr/>
          <p:nvPr/>
        </p:nvGrpSpPr>
        <p:grpSpPr>
          <a:xfrm>
            <a:off x="15704955" y="4790207"/>
            <a:ext cx="2124350" cy="1762940"/>
            <a:chOff x="0" y="0"/>
            <a:chExt cx="559499" cy="464313"/>
          </a:xfrm>
        </p:grpSpPr>
        <p:sp>
          <p:nvSpPr>
            <p:cNvPr id="22" name="Freeform 22">
              <a:extLst>
                <a:ext uri="{FF2B5EF4-FFF2-40B4-BE49-F238E27FC236}">
                  <a16:creationId xmlns:a16="http://schemas.microsoft.com/office/drawing/2014/main" id="{0D3E5AD5-75FD-8AFC-97E0-A5EB6A7CFBC3}"/>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3" name="TextBox 23">
              <a:extLst>
                <a:ext uri="{FF2B5EF4-FFF2-40B4-BE49-F238E27FC236}">
                  <a16:creationId xmlns:a16="http://schemas.microsoft.com/office/drawing/2014/main" id="{D52BEA01-BB0D-2C83-72B8-FE8B69892027}"/>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4" name="Group 24">
            <a:extLst>
              <a:ext uri="{FF2B5EF4-FFF2-40B4-BE49-F238E27FC236}">
                <a16:creationId xmlns:a16="http://schemas.microsoft.com/office/drawing/2014/main" id="{47326F41-12BA-EED0-1E4D-F5C4D8830733}"/>
              </a:ext>
            </a:extLst>
          </p:cNvPr>
          <p:cNvGrpSpPr/>
          <p:nvPr/>
        </p:nvGrpSpPr>
        <p:grpSpPr>
          <a:xfrm>
            <a:off x="13220545" y="6983616"/>
            <a:ext cx="2124350" cy="1762940"/>
            <a:chOff x="0" y="0"/>
            <a:chExt cx="559499" cy="464313"/>
          </a:xfrm>
        </p:grpSpPr>
        <p:sp>
          <p:nvSpPr>
            <p:cNvPr id="25" name="Freeform 25">
              <a:extLst>
                <a:ext uri="{FF2B5EF4-FFF2-40B4-BE49-F238E27FC236}">
                  <a16:creationId xmlns:a16="http://schemas.microsoft.com/office/drawing/2014/main" id="{C74EEE5D-EE54-714C-147F-36BF2BA37EA6}"/>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6" name="TextBox 26">
              <a:extLst>
                <a:ext uri="{FF2B5EF4-FFF2-40B4-BE49-F238E27FC236}">
                  <a16:creationId xmlns:a16="http://schemas.microsoft.com/office/drawing/2014/main" id="{BFE5274F-95E9-07D6-7F9C-304AC92E6D75}"/>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0FF9A378-AD72-522D-A799-F575BE205B5E}"/>
              </a:ext>
            </a:extLst>
          </p:cNvPr>
          <p:cNvGrpSpPr/>
          <p:nvPr/>
        </p:nvGrpSpPr>
        <p:grpSpPr>
          <a:xfrm>
            <a:off x="15738430" y="6955982"/>
            <a:ext cx="2124350" cy="1762940"/>
            <a:chOff x="0" y="0"/>
            <a:chExt cx="559499" cy="464313"/>
          </a:xfrm>
        </p:grpSpPr>
        <p:sp>
          <p:nvSpPr>
            <p:cNvPr id="28" name="Freeform 28">
              <a:extLst>
                <a:ext uri="{FF2B5EF4-FFF2-40B4-BE49-F238E27FC236}">
                  <a16:creationId xmlns:a16="http://schemas.microsoft.com/office/drawing/2014/main" id="{22B06F3E-E3C2-7EB7-4E23-4BB39120B085}"/>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9" name="TextBox 29">
              <a:extLst>
                <a:ext uri="{FF2B5EF4-FFF2-40B4-BE49-F238E27FC236}">
                  <a16:creationId xmlns:a16="http://schemas.microsoft.com/office/drawing/2014/main" id="{F8C0375D-FD25-6037-4785-5AACAF2BCEC3}"/>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sp>
        <p:nvSpPr>
          <p:cNvPr id="30" name="Freeform 30">
            <a:extLst>
              <a:ext uri="{FF2B5EF4-FFF2-40B4-BE49-F238E27FC236}">
                <a16:creationId xmlns:a16="http://schemas.microsoft.com/office/drawing/2014/main" id="{1391E702-B5C7-6825-67AC-DCD47C4F9714}"/>
              </a:ext>
            </a:extLst>
          </p:cNvPr>
          <p:cNvSpPr/>
          <p:nvPr/>
        </p:nvSpPr>
        <p:spPr>
          <a:xfrm>
            <a:off x="13904717" y="5005441"/>
            <a:ext cx="756007" cy="872735"/>
          </a:xfrm>
          <a:custGeom>
            <a:avLst/>
            <a:gdLst/>
            <a:ahLst/>
            <a:cxnLst/>
            <a:rect l="l" t="t" r="r" b="b"/>
            <a:pathLst>
              <a:path w="756007" h="872735">
                <a:moveTo>
                  <a:pt x="0" y="0"/>
                </a:moveTo>
                <a:lnTo>
                  <a:pt x="756006" y="0"/>
                </a:lnTo>
                <a:lnTo>
                  <a:pt x="756006" y="872735"/>
                </a:lnTo>
                <a:lnTo>
                  <a:pt x="0" y="8727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3DBA1E49-E778-7F4F-7872-6F4334362DEC}"/>
              </a:ext>
            </a:extLst>
          </p:cNvPr>
          <p:cNvSpPr/>
          <p:nvPr/>
        </p:nvSpPr>
        <p:spPr>
          <a:xfrm rot="5400000">
            <a:off x="16610151" y="4572987"/>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Freeform 32">
            <a:extLst>
              <a:ext uri="{FF2B5EF4-FFF2-40B4-BE49-F238E27FC236}">
                <a16:creationId xmlns:a16="http://schemas.microsoft.com/office/drawing/2014/main" id="{38531065-78CB-EE5D-E33E-EF61CEBCC0B8}"/>
              </a:ext>
            </a:extLst>
          </p:cNvPr>
          <p:cNvSpPr/>
          <p:nvPr/>
        </p:nvSpPr>
        <p:spPr>
          <a:xfrm>
            <a:off x="13975760" y="7279713"/>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25C205A2-D1F0-52CD-06A5-4FE5765D403F}"/>
              </a:ext>
            </a:extLst>
          </p:cNvPr>
          <p:cNvSpPr/>
          <p:nvPr/>
        </p:nvSpPr>
        <p:spPr>
          <a:xfrm>
            <a:off x="16535460" y="7169045"/>
            <a:ext cx="530290" cy="803469"/>
          </a:xfrm>
          <a:custGeom>
            <a:avLst/>
            <a:gdLst/>
            <a:ahLst/>
            <a:cxnLst/>
            <a:rect l="l" t="t" r="r" b="b"/>
            <a:pathLst>
              <a:path w="530290" h="803469">
                <a:moveTo>
                  <a:pt x="0" y="0"/>
                </a:moveTo>
                <a:lnTo>
                  <a:pt x="530289" y="0"/>
                </a:lnTo>
                <a:lnTo>
                  <a:pt x="530289" y="803469"/>
                </a:lnTo>
                <a:lnTo>
                  <a:pt x="0" y="8034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4" name="TextBox 34">
            <a:extLst>
              <a:ext uri="{FF2B5EF4-FFF2-40B4-BE49-F238E27FC236}">
                <a16:creationId xmlns:a16="http://schemas.microsoft.com/office/drawing/2014/main" id="{D506D1D4-122F-D089-6D4D-48613ED919CE}"/>
              </a:ext>
            </a:extLst>
          </p:cNvPr>
          <p:cNvSpPr txBox="1"/>
          <p:nvPr/>
        </p:nvSpPr>
        <p:spPr>
          <a:xfrm>
            <a:off x="937140" y="3154692"/>
            <a:ext cx="775582" cy="1013409"/>
          </a:xfrm>
          <a:prstGeom prst="rect">
            <a:avLst/>
          </a:prstGeom>
        </p:spPr>
        <p:txBody>
          <a:bodyPr lIns="0" tIns="0" rIns="0" bIns="0" rtlCol="0" anchor="t">
            <a:spAutoFit/>
          </a:bodyPr>
          <a:lstStyle/>
          <a:p>
            <a:pPr algn="ctr">
              <a:lnSpc>
                <a:spcPts val="8201"/>
              </a:lnSpc>
              <a:spcBef>
                <a:spcPct val="0"/>
              </a:spcBef>
            </a:pPr>
            <a:r>
              <a:rPr lang="en-US" sz="5858">
                <a:gradFill>
                  <a:gsLst>
                    <a:gs pos="0">
                      <a:srgbClr val="FFF7AD">
                        <a:alpha val="100000"/>
                      </a:srgbClr>
                    </a:gs>
                    <a:gs pos="100000">
                      <a:srgbClr val="FFA9F9">
                        <a:alpha val="100000"/>
                      </a:srgbClr>
                    </a:gs>
                  </a:gsLst>
                  <a:lin ang="0"/>
                </a:gradFill>
                <a:latin typeface="Raleway"/>
                <a:ea typeface="Raleway"/>
                <a:cs typeface="Raleway"/>
                <a:sym typeface="Raleway"/>
              </a:rPr>
              <a:t>01</a:t>
            </a:r>
          </a:p>
        </p:txBody>
      </p:sp>
      <p:sp>
        <p:nvSpPr>
          <p:cNvPr id="35" name="TextBox 35">
            <a:extLst>
              <a:ext uri="{FF2B5EF4-FFF2-40B4-BE49-F238E27FC236}">
                <a16:creationId xmlns:a16="http://schemas.microsoft.com/office/drawing/2014/main" id="{296C998F-B104-9918-5E67-6BF9FDDE3D03}"/>
              </a:ext>
            </a:extLst>
          </p:cNvPr>
          <p:cNvSpPr txBox="1"/>
          <p:nvPr/>
        </p:nvSpPr>
        <p:spPr>
          <a:xfrm>
            <a:off x="905091" y="5318295"/>
            <a:ext cx="1026049"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02</a:t>
            </a:r>
          </a:p>
        </p:txBody>
      </p:sp>
      <p:sp>
        <p:nvSpPr>
          <p:cNvPr id="36" name="TextBox 36">
            <a:extLst>
              <a:ext uri="{FF2B5EF4-FFF2-40B4-BE49-F238E27FC236}">
                <a16:creationId xmlns:a16="http://schemas.microsoft.com/office/drawing/2014/main" id="{1E5C794E-0E14-CF80-553A-88FB77342049}"/>
              </a:ext>
            </a:extLst>
          </p:cNvPr>
          <p:cNvSpPr txBox="1"/>
          <p:nvPr/>
        </p:nvSpPr>
        <p:spPr>
          <a:xfrm>
            <a:off x="898682" y="7481898"/>
            <a:ext cx="852499" cy="1013409"/>
          </a:xfrm>
          <a:prstGeom prst="rect">
            <a:avLst/>
          </a:prstGeom>
        </p:spPr>
        <p:txBody>
          <a:bodyPr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03</a:t>
            </a:r>
          </a:p>
        </p:txBody>
      </p:sp>
      <p:sp>
        <p:nvSpPr>
          <p:cNvPr id="38" name="TextBox 38">
            <a:extLst>
              <a:ext uri="{FF2B5EF4-FFF2-40B4-BE49-F238E27FC236}">
                <a16:creationId xmlns:a16="http://schemas.microsoft.com/office/drawing/2014/main" id="{481F941B-6579-C442-05D6-38B1691262F2}"/>
              </a:ext>
            </a:extLst>
          </p:cNvPr>
          <p:cNvSpPr txBox="1"/>
          <p:nvPr/>
        </p:nvSpPr>
        <p:spPr>
          <a:xfrm>
            <a:off x="3538868" y="2999237"/>
            <a:ext cx="30384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Supply drop</a:t>
            </a:r>
          </a:p>
        </p:txBody>
      </p:sp>
      <p:sp>
        <p:nvSpPr>
          <p:cNvPr id="39" name="TextBox 39">
            <a:extLst>
              <a:ext uri="{FF2B5EF4-FFF2-40B4-BE49-F238E27FC236}">
                <a16:creationId xmlns:a16="http://schemas.microsoft.com/office/drawing/2014/main" id="{8CB35CD8-10D1-524F-9082-6B1A14DD8272}"/>
              </a:ext>
            </a:extLst>
          </p:cNvPr>
          <p:cNvSpPr txBox="1"/>
          <p:nvPr/>
        </p:nvSpPr>
        <p:spPr>
          <a:xfrm>
            <a:off x="3453143" y="5192645"/>
            <a:ext cx="3890618" cy="696344"/>
          </a:xfrm>
          <a:prstGeom prst="rect">
            <a:avLst/>
          </a:prstGeom>
        </p:spPr>
        <p:txBody>
          <a:bodyPr wrap="square" lIns="0" tIns="0" rIns="0" bIns="0" rtlCol="0" anchor="t">
            <a:spAutoFit/>
          </a:bodyPr>
          <a:lstStyle/>
          <a:p>
            <a:pPr algn="l">
              <a:lnSpc>
                <a:spcPts val="5885"/>
              </a:lnSpc>
              <a:spcBef>
                <a:spcPct val="0"/>
              </a:spcBef>
            </a:pPr>
            <a:r>
              <a:rPr lang="en-US" sz="4203" dirty="0">
                <a:solidFill>
                  <a:srgbClr val="FFFFFF"/>
                </a:solidFill>
                <a:latin typeface="Raleway"/>
                <a:ea typeface="Raleway"/>
                <a:cs typeface="Raleway"/>
                <a:sym typeface="Raleway"/>
              </a:rPr>
              <a:t>Fog / Ambush</a:t>
            </a:r>
          </a:p>
        </p:txBody>
      </p:sp>
      <p:sp>
        <p:nvSpPr>
          <p:cNvPr id="40" name="TextBox 40">
            <a:extLst>
              <a:ext uri="{FF2B5EF4-FFF2-40B4-BE49-F238E27FC236}">
                <a16:creationId xmlns:a16="http://schemas.microsoft.com/office/drawing/2014/main" id="{A2FBF94F-CC88-5B0B-C1B6-8EF0F0B7E7D9}"/>
              </a:ext>
            </a:extLst>
          </p:cNvPr>
          <p:cNvSpPr txBox="1"/>
          <p:nvPr/>
        </p:nvSpPr>
        <p:spPr>
          <a:xfrm>
            <a:off x="3481718" y="7386054"/>
            <a:ext cx="34575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Enemy Attack</a:t>
            </a:r>
          </a:p>
        </p:txBody>
      </p:sp>
      <p:sp>
        <p:nvSpPr>
          <p:cNvPr id="42" name="TextBox 42">
            <a:extLst>
              <a:ext uri="{FF2B5EF4-FFF2-40B4-BE49-F238E27FC236}">
                <a16:creationId xmlns:a16="http://schemas.microsoft.com/office/drawing/2014/main" id="{B92335B8-9080-89C3-5729-CC06B4B07628}"/>
              </a:ext>
            </a:extLst>
          </p:cNvPr>
          <p:cNvSpPr txBox="1"/>
          <p:nvPr/>
        </p:nvSpPr>
        <p:spPr>
          <a:xfrm>
            <a:off x="3538868" y="3809325"/>
            <a:ext cx="22383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Receive 5 supplies</a:t>
            </a:r>
          </a:p>
        </p:txBody>
      </p:sp>
      <p:sp>
        <p:nvSpPr>
          <p:cNvPr id="43" name="TextBox 43">
            <a:extLst>
              <a:ext uri="{FF2B5EF4-FFF2-40B4-BE49-F238E27FC236}">
                <a16:creationId xmlns:a16="http://schemas.microsoft.com/office/drawing/2014/main" id="{22F35027-9C7A-122C-DB1D-1F4B653F9B90}"/>
              </a:ext>
            </a:extLst>
          </p:cNvPr>
          <p:cNvSpPr txBox="1"/>
          <p:nvPr/>
        </p:nvSpPr>
        <p:spPr>
          <a:xfrm>
            <a:off x="3481718" y="6000270"/>
            <a:ext cx="9429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Prepare</a:t>
            </a:r>
          </a:p>
        </p:txBody>
      </p:sp>
      <p:sp>
        <p:nvSpPr>
          <p:cNvPr id="44" name="TextBox 44">
            <a:extLst>
              <a:ext uri="{FF2B5EF4-FFF2-40B4-BE49-F238E27FC236}">
                <a16:creationId xmlns:a16="http://schemas.microsoft.com/office/drawing/2014/main" id="{CBFACE4C-C439-E6F5-B676-13862596E68E}"/>
              </a:ext>
            </a:extLst>
          </p:cNvPr>
          <p:cNvSpPr txBox="1"/>
          <p:nvPr/>
        </p:nvSpPr>
        <p:spPr>
          <a:xfrm>
            <a:off x="3481718" y="8193678"/>
            <a:ext cx="32385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Small raid, Deals 5 damage</a:t>
            </a:r>
          </a:p>
        </p:txBody>
      </p:sp>
      <p:sp>
        <p:nvSpPr>
          <p:cNvPr id="45" name="TextBox 45">
            <a:extLst>
              <a:ext uri="{FF2B5EF4-FFF2-40B4-BE49-F238E27FC236}">
                <a16:creationId xmlns:a16="http://schemas.microsoft.com/office/drawing/2014/main" id="{24B97ABE-90B9-2F86-4B8B-EEF4BF46E76F}"/>
              </a:ext>
            </a:extLst>
          </p:cNvPr>
          <p:cNvSpPr txBox="1"/>
          <p:nvPr/>
        </p:nvSpPr>
        <p:spPr>
          <a:xfrm>
            <a:off x="7455557" y="536777"/>
            <a:ext cx="3284955"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TURN</a:t>
            </a:r>
          </a:p>
        </p:txBody>
      </p:sp>
      <p:sp>
        <p:nvSpPr>
          <p:cNvPr id="46" name="TextBox 46">
            <a:extLst>
              <a:ext uri="{FF2B5EF4-FFF2-40B4-BE49-F238E27FC236}">
                <a16:creationId xmlns:a16="http://schemas.microsoft.com/office/drawing/2014/main" id="{E45E94FC-0A35-7297-550E-B0C999AE16A5}"/>
              </a:ext>
            </a:extLst>
          </p:cNvPr>
          <p:cNvSpPr txBox="1"/>
          <p:nvPr/>
        </p:nvSpPr>
        <p:spPr>
          <a:xfrm>
            <a:off x="13711220" y="6000270"/>
            <a:ext cx="11430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DEFENSE</a:t>
            </a:r>
          </a:p>
        </p:txBody>
      </p:sp>
      <p:sp>
        <p:nvSpPr>
          <p:cNvPr id="47" name="TextBox 47">
            <a:extLst>
              <a:ext uri="{FF2B5EF4-FFF2-40B4-BE49-F238E27FC236}">
                <a16:creationId xmlns:a16="http://schemas.microsoft.com/office/drawing/2014/main" id="{7D3A9A2A-62C1-07C7-3521-490D9F0C09EF}"/>
              </a:ext>
            </a:extLst>
          </p:cNvPr>
          <p:cNvSpPr txBox="1"/>
          <p:nvPr/>
        </p:nvSpPr>
        <p:spPr>
          <a:xfrm>
            <a:off x="16229105" y="6004440"/>
            <a:ext cx="116205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HARVEST</a:t>
            </a:r>
          </a:p>
        </p:txBody>
      </p:sp>
      <p:sp>
        <p:nvSpPr>
          <p:cNvPr id="48" name="TextBox 48">
            <a:extLst>
              <a:ext uri="{FF2B5EF4-FFF2-40B4-BE49-F238E27FC236}">
                <a16:creationId xmlns:a16="http://schemas.microsoft.com/office/drawing/2014/main" id="{0C186DBF-43EB-8607-3DD8-07AAF4533790}"/>
              </a:ext>
            </a:extLst>
          </p:cNvPr>
          <p:cNvSpPr txBox="1"/>
          <p:nvPr/>
        </p:nvSpPr>
        <p:spPr>
          <a:xfrm>
            <a:off x="16352792" y="8193678"/>
            <a:ext cx="8286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DELAY</a:t>
            </a:r>
          </a:p>
        </p:txBody>
      </p:sp>
      <p:sp>
        <p:nvSpPr>
          <p:cNvPr id="49" name="TextBox 49">
            <a:extLst>
              <a:ext uri="{FF2B5EF4-FFF2-40B4-BE49-F238E27FC236}">
                <a16:creationId xmlns:a16="http://schemas.microsoft.com/office/drawing/2014/main" id="{433F85C3-7DEF-88BE-65EE-2D1C060B959D}"/>
              </a:ext>
            </a:extLst>
          </p:cNvPr>
          <p:cNvSpPr txBox="1"/>
          <p:nvPr/>
        </p:nvSpPr>
        <p:spPr>
          <a:xfrm>
            <a:off x="13868382" y="8193678"/>
            <a:ext cx="8667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SCOUT</a:t>
            </a:r>
          </a:p>
        </p:txBody>
      </p:sp>
      <p:sp>
        <p:nvSpPr>
          <p:cNvPr id="51" name="Freeform 51">
            <a:extLst>
              <a:ext uri="{FF2B5EF4-FFF2-40B4-BE49-F238E27FC236}">
                <a16:creationId xmlns:a16="http://schemas.microsoft.com/office/drawing/2014/main" id="{49C369CF-E407-FFF3-5DB9-0A37ACAF69E6}"/>
              </a:ext>
            </a:extLst>
          </p:cNvPr>
          <p:cNvSpPr/>
          <p:nvPr/>
        </p:nvSpPr>
        <p:spPr>
          <a:xfrm>
            <a:off x="10792507" y="5596458"/>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52" name="Freeform 52">
            <a:extLst>
              <a:ext uri="{FF2B5EF4-FFF2-40B4-BE49-F238E27FC236}">
                <a16:creationId xmlns:a16="http://schemas.microsoft.com/office/drawing/2014/main" id="{867AF02B-E599-24DF-1B0C-5C41C57EF0AA}"/>
              </a:ext>
            </a:extLst>
          </p:cNvPr>
          <p:cNvSpPr/>
          <p:nvPr/>
        </p:nvSpPr>
        <p:spPr>
          <a:xfrm rot="5400000">
            <a:off x="10928063" y="2888119"/>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57" name="Graphic 56" descr="Qr Code outline">
            <a:extLst>
              <a:ext uri="{FF2B5EF4-FFF2-40B4-BE49-F238E27FC236}">
                <a16:creationId xmlns:a16="http://schemas.microsoft.com/office/drawing/2014/main" id="{91177742-4DFA-F8F8-3866-56EB933362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317887" y="2620070"/>
            <a:ext cx="914400" cy="914400"/>
          </a:xfrm>
          <a:prstGeom prst="rect">
            <a:avLst/>
          </a:prstGeom>
        </p:spPr>
      </p:pic>
      <p:pic>
        <p:nvPicPr>
          <p:cNvPr id="58" name="Graphic 57" descr="Heart outline">
            <a:extLst>
              <a:ext uri="{FF2B5EF4-FFF2-40B4-BE49-F238E27FC236}">
                <a16:creationId xmlns:a16="http://schemas.microsoft.com/office/drawing/2014/main" id="{FCEE337E-1DD3-5DEB-77B4-EC75AD11389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368320" y="502008"/>
            <a:ext cx="914400" cy="914400"/>
          </a:xfrm>
          <a:prstGeom prst="rect">
            <a:avLst/>
          </a:prstGeom>
        </p:spPr>
      </p:pic>
      <p:pic>
        <p:nvPicPr>
          <p:cNvPr id="59" name="Graphic 58" descr="Box outline">
            <a:extLst>
              <a:ext uri="{FF2B5EF4-FFF2-40B4-BE49-F238E27FC236}">
                <a16:creationId xmlns:a16="http://schemas.microsoft.com/office/drawing/2014/main" id="{9878BD94-F0BB-76D3-5953-1D262414B2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346022" y="1561069"/>
            <a:ext cx="914400" cy="914400"/>
          </a:xfrm>
          <a:prstGeom prst="rect">
            <a:avLst/>
          </a:prstGeom>
        </p:spPr>
      </p:pic>
      <p:sp>
        <p:nvSpPr>
          <p:cNvPr id="60" name="TextBox 42">
            <a:extLst>
              <a:ext uri="{FF2B5EF4-FFF2-40B4-BE49-F238E27FC236}">
                <a16:creationId xmlns:a16="http://schemas.microsoft.com/office/drawing/2014/main" id="{96E8A06A-BC95-A365-4B59-44B0C10AFC93}"/>
              </a:ext>
            </a:extLst>
          </p:cNvPr>
          <p:cNvSpPr txBox="1"/>
          <p:nvPr/>
        </p:nvSpPr>
        <p:spPr>
          <a:xfrm>
            <a:off x="14626608" y="770887"/>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5</a:t>
            </a:r>
            <a:r>
              <a:rPr lang="en-US" sz="3500" dirty="0">
                <a:solidFill>
                  <a:srgbClr val="FFFFFF"/>
                </a:solidFill>
                <a:latin typeface="Raleway"/>
                <a:ea typeface="Raleway"/>
                <a:cs typeface="Raleway"/>
                <a:sym typeface="Raleway"/>
              </a:rPr>
              <a:t>0</a:t>
            </a:r>
          </a:p>
        </p:txBody>
      </p:sp>
      <p:sp>
        <p:nvSpPr>
          <p:cNvPr id="61" name="TextBox 42">
            <a:extLst>
              <a:ext uri="{FF2B5EF4-FFF2-40B4-BE49-F238E27FC236}">
                <a16:creationId xmlns:a16="http://schemas.microsoft.com/office/drawing/2014/main" id="{A9E63D6C-4061-96D6-500C-7CC264DA8473}"/>
              </a:ext>
            </a:extLst>
          </p:cNvPr>
          <p:cNvSpPr txBox="1"/>
          <p:nvPr/>
        </p:nvSpPr>
        <p:spPr>
          <a:xfrm>
            <a:off x="14626608" y="1816725"/>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10</a:t>
            </a:r>
            <a:endParaRPr lang="en-US" sz="3500" dirty="0">
              <a:solidFill>
                <a:srgbClr val="FFFFFF"/>
              </a:solidFill>
              <a:latin typeface="Raleway"/>
              <a:ea typeface="Raleway"/>
              <a:cs typeface="Raleway"/>
              <a:sym typeface="Raleway"/>
            </a:endParaRPr>
          </a:p>
        </p:txBody>
      </p:sp>
      <p:sp>
        <p:nvSpPr>
          <p:cNvPr id="62" name="TextBox 42">
            <a:extLst>
              <a:ext uri="{FF2B5EF4-FFF2-40B4-BE49-F238E27FC236}">
                <a16:creationId xmlns:a16="http://schemas.microsoft.com/office/drawing/2014/main" id="{13A8F6C9-F79F-E6D3-1159-2531956D4833}"/>
              </a:ext>
            </a:extLst>
          </p:cNvPr>
          <p:cNvSpPr txBox="1"/>
          <p:nvPr/>
        </p:nvSpPr>
        <p:spPr>
          <a:xfrm>
            <a:off x="14621223" y="2966371"/>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4</a:t>
            </a:r>
            <a:endParaRPr lang="en-US" sz="35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3699157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a:extLst>
            <a:ext uri="{FF2B5EF4-FFF2-40B4-BE49-F238E27FC236}">
              <a16:creationId xmlns:a16="http://schemas.microsoft.com/office/drawing/2014/main" id="{FFE53491-4D48-2FAE-5245-D5E3973B94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B4AD4EA-1C09-97E4-5F72-3E2EE26817A0}"/>
              </a:ext>
            </a:extLst>
          </p:cNvPr>
          <p:cNvGrpSpPr/>
          <p:nvPr/>
        </p:nvGrpSpPr>
        <p:grpSpPr>
          <a:xfrm>
            <a:off x="349043" y="2841838"/>
            <a:ext cx="11907166" cy="1762940"/>
            <a:chOff x="0" y="0"/>
            <a:chExt cx="3136044" cy="464313"/>
          </a:xfrm>
        </p:grpSpPr>
        <p:sp>
          <p:nvSpPr>
            <p:cNvPr id="3" name="Freeform 3">
              <a:extLst>
                <a:ext uri="{FF2B5EF4-FFF2-40B4-BE49-F238E27FC236}">
                  <a16:creationId xmlns:a16="http://schemas.microsoft.com/office/drawing/2014/main" id="{F71E1E63-1AEA-C21F-62F1-7E927DAD724E}"/>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a:ln>
              <a:solidFill>
                <a:schemeClr val="accent1">
                  <a:shade val="15000"/>
                </a:schemeClr>
              </a:solidFill>
            </a:ln>
          </p:spPr>
          <p:txBody>
            <a:bodyPr/>
            <a:lstStyle/>
            <a:p>
              <a:endParaRPr lang="en-US"/>
            </a:p>
          </p:txBody>
        </p:sp>
        <p:sp>
          <p:nvSpPr>
            <p:cNvPr id="4" name="TextBox 4">
              <a:extLst>
                <a:ext uri="{FF2B5EF4-FFF2-40B4-BE49-F238E27FC236}">
                  <a16:creationId xmlns:a16="http://schemas.microsoft.com/office/drawing/2014/main" id="{0BB75E06-7A88-E0EC-2E63-0D3E223CDCB0}"/>
                </a:ext>
              </a:extLst>
            </p:cNvPr>
            <p:cNvSpPr txBox="1"/>
            <p:nvPr/>
          </p:nvSpPr>
          <p:spPr>
            <a:xfrm>
              <a:off x="0" y="-38100"/>
              <a:ext cx="3136044" cy="502413"/>
            </a:xfrm>
            <a:prstGeom prst="rect">
              <a:avLst/>
            </a:prstGeom>
            <a:ln>
              <a:solidFill>
                <a:schemeClr val="accent1">
                  <a:shade val="15000"/>
                </a:schemeClr>
              </a:solidFill>
            </a:ln>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C3F6BAE9-CA9C-B75D-200F-F4FCCB166EE6}"/>
              </a:ext>
            </a:extLst>
          </p:cNvPr>
          <p:cNvGrpSpPr/>
          <p:nvPr/>
        </p:nvGrpSpPr>
        <p:grpSpPr>
          <a:xfrm>
            <a:off x="349043" y="5005441"/>
            <a:ext cx="11907166" cy="1762940"/>
            <a:chOff x="0" y="0"/>
            <a:chExt cx="3136044" cy="464313"/>
          </a:xfrm>
        </p:grpSpPr>
        <p:sp>
          <p:nvSpPr>
            <p:cNvPr id="6" name="Freeform 6">
              <a:extLst>
                <a:ext uri="{FF2B5EF4-FFF2-40B4-BE49-F238E27FC236}">
                  <a16:creationId xmlns:a16="http://schemas.microsoft.com/office/drawing/2014/main" id="{5067EF33-3BCB-D2E6-BD87-12CF760CF99A}"/>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7" name="TextBox 7">
              <a:extLst>
                <a:ext uri="{FF2B5EF4-FFF2-40B4-BE49-F238E27FC236}">
                  <a16:creationId xmlns:a16="http://schemas.microsoft.com/office/drawing/2014/main" id="{57EBB538-2B16-1BDB-5682-1AF4EB47F876}"/>
                </a:ext>
              </a:extLst>
            </p:cNvPr>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2432D5EC-FCC0-8875-6F99-6BBA6D69E026}"/>
              </a:ext>
            </a:extLst>
          </p:cNvPr>
          <p:cNvGrpSpPr/>
          <p:nvPr/>
        </p:nvGrpSpPr>
        <p:grpSpPr>
          <a:xfrm>
            <a:off x="349042" y="7169045"/>
            <a:ext cx="12071557" cy="1762940"/>
            <a:chOff x="0" y="0"/>
            <a:chExt cx="3136044" cy="464313"/>
          </a:xfrm>
        </p:grpSpPr>
        <p:sp>
          <p:nvSpPr>
            <p:cNvPr id="9" name="Freeform 9">
              <a:extLst>
                <a:ext uri="{FF2B5EF4-FFF2-40B4-BE49-F238E27FC236}">
                  <a16:creationId xmlns:a16="http://schemas.microsoft.com/office/drawing/2014/main" id="{AB95B372-8D82-A9EE-EE8D-067C466BC1C7}"/>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a:ln>
              <a:solidFill>
                <a:srgbClr val="FF0000"/>
              </a:solidFill>
            </a:ln>
          </p:spPr>
          <p:txBody>
            <a:bodyPr/>
            <a:lstStyle/>
            <a:p>
              <a:endParaRPr lang="en-US"/>
            </a:p>
          </p:txBody>
        </p:sp>
        <p:sp>
          <p:nvSpPr>
            <p:cNvPr id="10" name="TextBox 10">
              <a:extLst>
                <a:ext uri="{FF2B5EF4-FFF2-40B4-BE49-F238E27FC236}">
                  <a16:creationId xmlns:a16="http://schemas.microsoft.com/office/drawing/2014/main" id="{C3FCD125-4201-3690-2BD4-A0D79CB8A801}"/>
                </a:ext>
              </a:extLst>
            </p:cNvPr>
            <p:cNvSpPr txBox="1"/>
            <p:nvPr/>
          </p:nvSpPr>
          <p:spPr>
            <a:xfrm>
              <a:off x="0" y="-38100"/>
              <a:ext cx="3136044" cy="502413"/>
            </a:xfrm>
            <a:prstGeom prst="rect">
              <a:avLst/>
            </a:prstGeom>
            <a:ln>
              <a:solidFill>
                <a:srgbClr val="FF0000"/>
              </a:solidFill>
            </a:ln>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3408D7B0-9463-D511-8588-13599B5E77C4}"/>
              </a:ext>
            </a:extLst>
          </p:cNvPr>
          <p:cNvSpPr/>
          <p:nvPr/>
        </p:nvSpPr>
        <p:spPr>
          <a:xfrm>
            <a:off x="2112768" y="3191676"/>
            <a:ext cx="1026050" cy="1063264"/>
          </a:xfrm>
          <a:custGeom>
            <a:avLst/>
            <a:gdLst/>
            <a:ahLst/>
            <a:cxnLst/>
            <a:rect l="l" t="t" r="r" b="b"/>
            <a:pathLst>
              <a:path w="1026050" h="1063264">
                <a:moveTo>
                  <a:pt x="0" y="0"/>
                </a:moveTo>
                <a:lnTo>
                  <a:pt x="1026050" y="0"/>
                </a:lnTo>
                <a:lnTo>
                  <a:pt x="1026050" y="1063264"/>
                </a:lnTo>
                <a:lnTo>
                  <a:pt x="0" y="10632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A760ACA6-44E6-EF85-03CC-E1ED148D7E89}"/>
              </a:ext>
            </a:extLst>
          </p:cNvPr>
          <p:cNvSpPr/>
          <p:nvPr/>
        </p:nvSpPr>
        <p:spPr>
          <a:xfrm>
            <a:off x="2112768" y="5472002"/>
            <a:ext cx="1026050" cy="829818"/>
          </a:xfrm>
          <a:custGeom>
            <a:avLst/>
            <a:gdLst/>
            <a:ahLst/>
            <a:cxnLst/>
            <a:rect l="l" t="t" r="r" b="b"/>
            <a:pathLst>
              <a:path w="1026050" h="829818">
                <a:moveTo>
                  <a:pt x="0" y="0"/>
                </a:moveTo>
                <a:lnTo>
                  <a:pt x="1026050" y="0"/>
                </a:lnTo>
                <a:lnTo>
                  <a:pt x="1026050" y="829818"/>
                </a:lnTo>
                <a:lnTo>
                  <a:pt x="0" y="829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a:extLst>
              <a:ext uri="{FF2B5EF4-FFF2-40B4-BE49-F238E27FC236}">
                <a16:creationId xmlns:a16="http://schemas.microsoft.com/office/drawing/2014/main" id="{887865D2-DE55-B87D-36C9-08E5C8443B86}"/>
              </a:ext>
            </a:extLst>
          </p:cNvPr>
          <p:cNvSpPr/>
          <p:nvPr/>
        </p:nvSpPr>
        <p:spPr>
          <a:xfrm>
            <a:off x="2112768" y="7476110"/>
            <a:ext cx="1026050" cy="1148810"/>
          </a:xfrm>
          <a:custGeom>
            <a:avLst/>
            <a:gdLst/>
            <a:ahLst/>
            <a:cxnLst/>
            <a:rect l="l" t="t" r="r" b="b"/>
            <a:pathLst>
              <a:path w="1026050" h="1148810">
                <a:moveTo>
                  <a:pt x="0" y="0"/>
                </a:moveTo>
                <a:lnTo>
                  <a:pt x="1026050" y="0"/>
                </a:lnTo>
                <a:lnTo>
                  <a:pt x="1026050" y="1148809"/>
                </a:lnTo>
                <a:lnTo>
                  <a:pt x="0" y="1148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8" name="Group 18">
            <a:extLst>
              <a:ext uri="{FF2B5EF4-FFF2-40B4-BE49-F238E27FC236}">
                <a16:creationId xmlns:a16="http://schemas.microsoft.com/office/drawing/2014/main" id="{61A69971-D978-196C-F2DB-BFFA03B9FCC7}"/>
              </a:ext>
            </a:extLst>
          </p:cNvPr>
          <p:cNvGrpSpPr/>
          <p:nvPr/>
        </p:nvGrpSpPr>
        <p:grpSpPr>
          <a:xfrm>
            <a:off x="13220545" y="4790207"/>
            <a:ext cx="2124350" cy="1762940"/>
            <a:chOff x="0" y="0"/>
            <a:chExt cx="559499" cy="464313"/>
          </a:xfrm>
        </p:grpSpPr>
        <p:sp>
          <p:nvSpPr>
            <p:cNvPr id="19" name="Freeform 19">
              <a:extLst>
                <a:ext uri="{FF2B5EF4-FFF2-40B4-BE49-F238E27FC236}">
                  <a16:creationId xmlns:a16="http://schemas.microsoft.com/office/drawing/2014/main" id="{1E9406A0-403B-5A8D-2794-9A895B9BC955}"/>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0" name="TextBox 20">
              <a:extLst>
                <a:ext uri="{FF2B5EF4-FFF2-40B4-BE49-F238E27FC236}">
                  <a16:creationId xmlns:a16="http://schemas.microsoft.com/office/drawing/2014/main" id="{C0E02AAC-29F6-637A-B0B1-7FD08F50E0F6}"/>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C7815A54-87A8-15B3-0776-9F0CADF432C8}"/>
              </a:ext>
            </a:extLst>
          </p:cNvPr>
          <p:cNvGrpSpPr/>
          <p:nvPr/>
        </p:nvGrpSpPr>
        <p:grpSpPr>
          <a:xfrm>
            <a:off x="15704955" y="4790207"/>
            <a:ext cx="2124350" cy="1762940"/>
            <a:chOff x="0" y="0"/>
            <a:chExt cx="559499" cy="464313"/>
          </a:xfrm>
        </p:grpSpPr>
        <p:sp>
          <p:nvSpPr>
            <p:cNvPr id="22" name="Freeform 22">
              <a:extLst>
                <a:ext uri="{FF2B5EF4-FFF2-40B4-BE49-F238E27FC236}">
                  <a16:creationId xmlns:a16="http://schemas.microsoft.com/office/drawing/2014/main" id="{F0782706-5ADE-8CF9-385F-9B3AFDEACBCA}"/>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3" name="TextBox 23">
              <a:extLst>
                <a:ext uri="{FF2B5EF4-FFF2-40B4-BE49-F238E27FC236}">
                  <a16:creationId xmlns:a16="http://schemas.microsoft.com/office/drawing/2014/main" id="{AF13D78D-6CEE-6A79-F812-7DC66C37AE17}"/>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4" name="Group 24">
            <a:extLst>
              <a:ext uri="{FF2B5EF4-FFF2-40B4-BE49-F238E27FC236}">
                <a16:creationId xmlns:a16="http://schemas.microsoft.com/office/drawing/2014/main" id="{95CF1DD5-2076-DFCC-14A1-611B68713E90}"/>
              </a:ext>
            </a:extLst>
          </p:cNvPr>
          <p:cNvGrpSpPr/>
          <p:nvPr/>
        </p:nvGrpSpPr>
        <p:grpSpPr>
          <a:xfrm>
            <a:off x="13220545" y="6983616"/>
            <a:ext cx="2124350" cy="1762940"/>
            <a:chOff x="0" y="0"/>
            <a:chExt cx="559499" cy="464313"/>
          </a:xfrm>
        </p:grpSpPr>
        <p:sp>
          <p:nvSpPr>
            <p:cNvPr id="25" name="Freeform 25">
              <a:extLst>
                <a:ext uri="{FF2B5EF4-FFF2-40B4-BE49-F238E27FC236}">
                  <a16:creationId xmlns:a16="http://schemas.microsoft.com/office/drawing/2014/main" id="{66ECE21B-D55C-75DF-6079-94F5EE9108D0}"/>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6" name="TextBox 26">
              <a:extLst>
                <a:ext uri="{FF2B5EF4-FFF2-40B4-BE49-F238E27FC236}">
                  <a16:creationId xmlns:a16="http://schemas.microsoft.com/office/drawing/2014/main" id="{B6C13349-63D6-7B1D-98AC-FFFA17F9FD6E}"/>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0084379F-C789-A367-AF2E-3340AD96B176}"/>
              </a:ext>
            </a:extLst>
          </p:cNvPr>
          <p:cNvGrpSpPr/>
          <p:nvPr/>
        </p:nvGrpSpPr>
        <p:grpSpPr>
          <a:xfrm>
            <a:off x="15738430" y="6955982"/>
            <a:ext cx="2124350" cy="1762940"/>
            <a:chOff x="0" y="0"/>
            <a:chExt cx="559499" cy="464313"/>
          </a:xfrm>
        </p:grpSpPr>
        <p:sp>
          <p:nvSpPr>
            <p:cNvPr id="28" name="Freeform 28">
              <a:extLst>
                <a:ext uri="{FF2B5EF4-FFF2-40B4-BE49-F238E27FC236}">
                  <a16:creationId xmlns:a16="http://schemas.microsoft.com/office/drawing/2014/main" id="{6C52ABE6-5C45-042F-1C9A-0AA5B6756050}"/>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9" name="TextBox 29">
              <a:extLst>
                <a:ext uri="{FF2B5EF4-FFF2-40B4-BE49-F238E27FC236}">
                  <a16:creationId xmlns:a16="http://schemas.microsoft.com/office/drawing/2014/main" id="{3BFA7A1D-1C72-AAE5-3A94-D249B9346CC8}"/>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sp>
        <p:nvSpPr>
          <p:cNvPr id="30" name="Freeform 30">
            <a:extLst>
              <a:ext uri="{FF2B5EF4-FFF2-40B4-BE49-F238E27FC236}">
                <a16:creationId xmlns:a16="http://schemas.microsoft.com/office/drawing/2014/main" id="{FE2178F4-03DD-2A8F-0D47-1110069AD50C}"/>
              </a:ext>
            </a:extLst>
          </p:cNvPr>
          <p:cNvSpPr/>
          <p:nvPr/>
        </p:nvSpPr>
        <p:spPr>
          <a:xfrm>
            <a:off x="13904717" y="5005441"/>
            <a:ext cx="756007" cy="872735"/>
          </a:xfrm>
          <a:custGeom>
            <a:avLst/>
            <a:gdLst/>
            <a:ahLst/>
            <a:cxnLst/>
            <a:rect l="l" t="t" r="r" b="b"/>
            <a:pathLst>
              <a:path w="756007" h="872735">
                <a:moveTo>
                  <a:pt x="0" y="0"/>
                </a:moveTo>
                <a:lnTo>
                  <a:pt x="756006" y="0"/>
                </a:lnTo>
                <a:lnTo>
                  <a:pt x="756006" y="872735"/>
                </a:lnTo>
                <a:lnTo>
                  <a:pt x="0" y="8727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1C604EBE-2F78-707B-DE21-475BFB610F00}"/>
              </a:ext>
            </a:extLst>
          </p:cNvPr>
          <p:cNvSpPr/>
          <p:nvPr/>
        </p:nvSpPr>
        <p:spPr>
          <a:xfrm rot="5400000">
            <a:off x="16610151" y="4572987"/>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Freeform 32">
            <a:extLst>
              <a:ext uri="{FF2B5EF4-FFF2-40B4-BE49-F238E27FC236}">
                <a16:creationId xmlns:a16="http://schemas.microsoft.com/office/drawing/2014/main" id="{1EEE45D5-636B-9499-859A-B004192FEDB5}"/>
              </a:ext>
            </a:extLst>
          </p:cNvPr>
          <p:cNvSpPr/>
          <p:nvPr/>
        </p:nvSpPr>
        <p:spPr>
          <a:xfrm>
            <a:off x="13975760" y="7279713"/>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31B5CAD9-A041-D7EE-C20D-30364374819D}"/>
              </a:ext>
            </a:extLst>
          </p:cNvPr>
          <p:cNvSpPr/>
          <p:nvPr/>
        </p:nvSpPr>
        <p:spPr>
          <a:xfrm>
            <a:off x="16535460" y="7169045"/>
            <a:ext cx="530290" cy="803469"/>
          </a:xfrm>
          <a:custGeom>
            <a:avLst/>
            <a:gdLst/>
            <a:ahLst/>
            <a:cxnLst/>
            <a:rect l="l" t="t" r="r" b="b"/>
            <a:pathLst>
              <a:path w="530290" h="803469">
                <a:moveTo>
                  <a:pt x="0" y="0"/>
                </a:moveTo>
                <a:lnTo>
                  <a:pt x="530289" y="0"/>
                </a:lnTo>
                <a:lnTo>
                  <a:pt x="530289" y="803469"/>
                </a:lnTo>
                <a:lnTo>
                  <a:pt x="0" y="8034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4" name="TextBox 34">
            <a:extLst>
              <a:ext uri="{FF2B5EF4-FFF2-40B4-BE49-F238E27FC236}">
                <a16:creationId xmlns:a16="http://schemas.microsoft.com/office/drawing/2014/main" id="{26799ADB-0B75-E5CE-6322-4673FBFDB737}"/>
              </a:ext>
            </a:extLst>
          </p:cNvPr>
          <p:cNvSpPr txBox="1"/>
          <p:nvPr/>
        </p:nvSpPr>
        <p:spPr>
          <a:xfrm>
            <a:off x="937140" y="3154692"/>
            <a:ext cx="775582" cy="1013409"/>
          </a:xfrm>
          <a:prstGeom prst="rect">
            <a:avLst/>
          </a:prstGeom>
        </p:spPr>
        <p:txBody>
          <a:bodyPr lIns="0" tIns="0" rIns="0" bIns="0" rtlCol="0" anchor="t">
            <a:spAutoFit/>
          </a:bodyPr>
          <a:lstStyle/>
          <a:p>
            <a:pPr algn="ctr">
              <a:lnSpc>
                <a:spcPts val="8201"/>
              </a:lnSpc>
              <a:spcBef>
                <a:spcPct val="0"/>
              </a:spcBef>
            </a:pPr>
            <a:r>
              <a:rPr lang="en-US" sz="5858">
                <a:gradFill>
                  <a:gsLst>
                    <a:gs pos="0">
                      <a:srgbClr val="FFF7AD">
                        <a:alpha val="100000"/>
                      </a:srgbClr>
                    </a:gs>
                    <a:gs pos="100000">
                      <a:srgbClr val="FFA9F9">
                        <a:alpha val="100000"/>
                      </a:srgbClr>
                    </a:gs>
                  </a:gsLst>
                  <a:lin ang="0"/>
                </a:gradFill>
                <a:latin typeface="Raleway"/>
                <a:ea typeface="Raleway"/>
                <a:cs typeface="Raleway"/>
                <a:sym typeface="Raleway"/>
              </a:rPr>
              <a:t>01</a:t>
            </a:r>
          </a:p>
        </p:txBody>
      </p:sp>
      <p:sp>
        <p:nvSpPr>
          <p:cNvPr id="35" name="TextBox 35">
            <a:extLst>
              <a:ext uri="{FF2B5EF4-FFF2-40B4-BE49-F238E27FC236}">
                <a16:creationId xmlns:a16="http://schemas.microsoft.com/office/drawing/2014/main" id="{D25736DF-1704-4323-DAA2-E145C6B5F19E}"/>
              </a:ext>
            </a:extLst>
          </p:cNvPr>
          <p:cNvSpPr txBox="1"/>
          <p:nvPr/>
        </p:nvSpPr>
        <p:spPr>
          <a:xfrm>
            <a:off x="905091" y="5318295"/>
            <a:ext cx="1026049"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02</a:t>
            </a:r>
          </a:p>
        </p:txBody>
      </p:sp>
      <p:sp>
        <p:nvSpPr>
          <p:cNvPr id="36" name="TextBox 36">
            <a:extLst>
              <a:ext uri="{FF2B5EF4-FFF2-40B4-BE49-F238E27FC236}">
                <a16:creationId xmlns:a16="http://schemas.microsoft.com/office/drawing/2014/main" id="{53FDECE5-C24D-8BA4-E437-D6AA82397618}"/>
              </a:ext>
            </a:extLst>
          </p:cNvPr>
          <p:cNvSpPr txBox="1"/>
          <p:nvPr/>
        </p:nvSpPr>
        <p:spPr>
          <a:xfrm>
            <a:off x="898682" y="7481898"/>
            <a:ext cx="852499" cy="1013409"/>
          </a:xfrm>
          <a:prstGeom prst="rect">
            <a:avLst/>
          </a:prstGeom>
        </p:spPr>
        <p:txBody>
          <a:bodyPr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03</a:t>
            </a:r>
          </a:p>
        </p:txBody>
      </p:sp>
      <p:sp>
        <p:nvSpPr>
          <p:cNvPr id="38" name="TextBox 38">
            <a:extLst>
              <a:ext uri="{FF2B5EF4-FFF2-40B4-BE49-F238E27FC236}">
                <a16:creationId xmlns:a16="http://schemas.microsoft.com/office/drawing/2014/main" id="{0ECCC760-C6DA-E8DC-DA03-1AAA9F68E8D5}"/>
              </a:ext>
            </a:extLst>
          </p:cNvPr>
          <p:cNvSpPr txBox="1"/>
          <p:nvPr/>
        </p:nvSpPr>
        <p:spPr>
          <a:xfrm>
            <a:off x="3538868" y="2999237"/>
            <a:ext cx="30384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Supply drop</a:t>
            </a:r>
          </a:p>
        </p:txBody>
      </p:sp>
      <p:sp>
        <p:nvSpPr>
          <p:cNvPr id="39" name="TextBox 39">
            <a:extLst>
              <a:ext uri="{FF2B5EF4-FFF2-40B4-BE49-F238E27FC236}">
                <a16:creationId xmlns:a16="http://schemas.microsoft.com/office/drawing/2014/main" id="{5DE1307C-A346-F4CD-F252-136F0CBDD30A}"/>
              </a:ext>
            </a:extLst>
          </p:cNvPr>
          <p:cNvSpPr txBox="1"/>
          <p:nvPr/>
        </p:nvSpPr>
        <p:spPr>
          <a:xfrm>
            <a:off x="3453143" y="5192645"/>
            <a:ext cx="3890618" cy="696344"/>
          </a:xfrm>
          <a:prstGeom prst="rect">
            <a:avLst/>
          </a:prstGeom>
        </p:spPr>
        <p:txBody>
          <a:bodyPr wrap="square" lIns="0" tIns="0" rIns="0" bIns="0" rtlCol="0" anchor="t">
            <a:spAutoFit/>
          </a:bodyPr>
          <a:lstStyle/>
          <a:p>
            <a:pPr algn="l">
              <a:lnSpc>
                <a:spcPts val="5885"/>
              </a:lnSpc>
              <a:spcBef>
                <a:spcPct val="0"/>
              </a:spcBef>
            </a:pPr>
            <a:r>
              <a:rPr lang="en-US" sz="4203" dirty="0">
                <a:solidFill>
                  <a:srgbClr val="FFFFFF"/>
                </a:solidFill>
                <a:latin typeface="Raleway"/>
                <a:ea typeface="Raleway"/>
                <a:cs typeface="Raleway"/>
                <a:sym typeface="Raleway"/>
              </a:rPr>
              <a:t>Fog / Ambush</a:t>
            </a:r>
          </a:p>
        </p:txBody>
      </p:sp>
      <p:sp>
        <p:nvSpPr>
          <p:cNvPr id="40" name="TextBox 40">
            <a:extLst>
              <a:ext uri="{FF2B5EF4-FFF2-40B4-BE49-F238E27FC236}">
                <a16:creationId xmlns:a16="http://schemas.microsoft.com/office/drawing/2014/main" id="{851A89E0-C603-650F-3208-F13907AF185D}"/>
              </a:ext>
            </a:extLst>
          </p:cNvPr>
          <p:cNvSpPr txBox="1"/>
          <p:nvPr/>
        </p:nvSpPr>
        <p:spPr>
          <a:xfrm>
            <a:off x="3481718" y="7386054"/>
            <a:ext cx="34575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Enemy Attack</a:t>
            </a:r>
          </a:p>
        </p:txBody>
      </p:sp>
      <p:sp>
        <p:nvSpPr>
          <p:cNvPr id="42" name="TextBox 42">
            <a:extLst>
              <a:ext uri="{FF2B5EF4-FFF2-40B4-BE49-F238E27FC236}">
                <a16:creationId xmlns:a16="http://schemas.microsoft.com/office/drawing/2014/main" id="{120BAF74-8427-CBEF-C9AE-9170920E536C}"/>
              </a:ext>
            </a:extLst>
          </p:cNvPr>
          <p:cNvSpPr txBox="1"/>
          <p:nvPr/>
        </p:nvSpPr>
        <p:spPr>
          <a:xfrm>
            <a:off x="3538868" y="3809325"/>
            <a:ext cx="22383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Receive 5 supplies</a:t>
            </a:r>
          </a:p>
        </p:txBody>
      </p:sp>
      <p:sp>
        <p:nvSpPr>
          <p:cNvPr id="43" name="TextBox 43">
            <a:extLst>
              <a:ext uri="{FF2B5EF4-FFF2-40B4-BE49-F238E27FC236}">
                <a16:creationId xmlns:a16="http://schemas.microsoft.com/office/drawing/2014/main" id="{A60EA996-34EB-F41D-BBBD-F4A000049387}"/>
              </a:ext>
            </a:extLst>
          </p:cNvPr>
          <p:cNvSpPr txBox="1"/>
          <p:nvPr/>
        </p:nvSpPr>
        <p:spPr>
          <a:xfrm>
            <a:off x="3481718" y="6000270"/>
            <a:ext cx="9429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Prepare</a:t>
            </a:r>
          </a:p>
        </p:txBody>
      </p:sp>
      <p:sp>
        <p:nvSpPr>
          <p:cNvPr id="44" name="TextBox 44">
            <a:extLst>
              <a:ext uri="{FF2B5EF4-FFF2-40B4-BE49-F238E27FC236}">
                <a16:creationId xmlns:a16="http://schemas.microsoft.com/office/drawing/2014/main" id="{3CCE2813-6578-D679-A4A2-E7A7C19F9318}"/>
              </a:ext>
            </a:extLst>
          </p:cNvPr>
          <p:cNvSpPr txBox="1"/>
          <p:nvPr/>
        </p:nvSpPr>
        <p:spPr>
          <a:xfrm>
            <a:off x="3481718" y="8193678"/>
            <a:ext cx="32385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Small raid, Deals 5 damage</a:t>
            </a:r>
          </a:p>
        </p:txBody>
      </p:sp>
      <p:sp>
        <p:nvSpPr>
          <p:cNvPr id="45" name="TextBox 45">
            <a:extLst>
              <a:ext uri="{FF2B5EF4-FFF2-40B4-BE49-F238E27FC236}">
                <a16:creationId xmlns:a16="http://schemas.microsoft.com/office/drawing/2014/main" id="{006B2989-9BA4-E215-BC3B-217FB9966F77}"/>
              </a:ext>
            </a:extLst>
          </p:cNvPr>
          <p:cNvSpPr txBox="1"/>
          <p:nvPr/>
        </p:nvSpPr>
        <p:spPr>
          <a:xfrm>
            <a:off x="7455557" y="536777"/>
            <a:ext cx="3284955"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TURN</a:t>
            </a:r>
          </a:p>
        </p:txBody>
      </p:sp>
      <p:sp>
        <p:nvSpPr>
          <p:cNvPr id="46" name="TextBox 46">
            <a:extLst>
              <a:ext uri="{FF2B5EF4-FFF2-40B4-BE49-F238E27FC236}">
                <a16:creationId xmlns:a16="http://schemas.microsoft.com/office/drawing/2014/main" id="{6B8E6CAB-C36A-006C-FE2C-488F8B9A32C9}"/>
              </a:ext>
            </a:extLst>
          </p:cNvPr>
          <p:cNvSpPr txBox="1"/>
          <p:nvPr/>
        </p:nvSpPr>
        <p:spPr>
          <a:xfrm>
            <a:off x="13711220" y="6000270"/>
            <a:ext cx="11430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DEFENSE</a:t>
            </a:r>
          </a:p>
        </p:txBody>
      </p:sp>
      <p:sp>
        <p:nvSpPr>
          <p:cNvPr id="47" name="TextBox 47">
            <a:extLst>
              <a:ext uri="{FF2B5EF4-FFF2-40B4-BE49-F238E27FC236}">
                <a16:creationId xmlns:a16="http://schemas.microsoft.com/office/drawing/2014/main" id="{2D9E3CA7-BA51-5B29-4F58-C62CCFA0EA54}"/>
              </a:ext>
            </a:extLst>
          </p:cNvPr>
          <p:cNvSpPr txBox="1"/>
          <p:nvPr/>
        </p:nvSpPr>
        <p:spPr>
          <a:xfrm>
            <a:off x="16229105" y="6004440"/>
            <a:ext cx="116205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HARVEST</a:t>
            </a:r>
          </a:p>
        </p:txBody>
      </p:sp>
      <p:sp>
        <p:nvSpPr>
          <p:cNvPr id="48" name="TextBox 48">
            <a:extLst>
              <a:ext uri="{FF2B5EF4-FFF2-40B4-BE49-F238E27FC236}">
                <a16:creationId xmlns:a16="http://schemas.microsoft.com/office/drawing/2014/main" id="{3B490F00-546B-80D9-7E13-40CD3D99AC86}"/>
              </a:ext>
            </a:extLst>
          </p:cNvPr>
          <p:cNvSpPr txBox="1"/>
          <p:nvPr/>
        </p:nvSpPr>
        <p:spPr>
          <a:xfrm>
            <a:off x="16352792" y="8193678"/>
            <a:ext cx="8286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DELAY</a:t>
            </a:r>
          </a:p>
        </p:txBody>
      </p:sp>
      <p:sp>
        <p:nvSpPr>
          <p:cNvPr id="49" name="TextBox 49">
            <a:extLst>
              <a:ext uri="{FF2B5EF4-FFF2-40B4-BE49-F238E27FC236}">
                <a16:creationId xmlns:a16="http://schemas.microsoft.com/office/drawing/2014/main" id="{8CB46E74-E643-41F5-E39C-414F5179FE92}"/>
              </a:ext>
            </a:extLst>
          </p:cNvPr>
          <p:cNvSpPr txBox="1"/>
          <p:nvPr/>
        </p:nvSpPr>
        <p:spPr>
          <a:xfrm>
            <a:off x="13868382" y="8193678"/>
            <a:ext cx="8667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SCOUT</a:t>
            </a:r>
          </a:p>
        </p:txBody>
      </p:sp>
      <p:sp>
        <p:nvSpPr>
          <p:cNvPr id="51" name="Freeform 51">
            <a:extLst>
              <a:ext uri="{FF2B5EF4-FFF2-40B4-BE49-F238E27FC236}">
                <a16:creationId xmlns:a16="http://schemas.microsoft.com/office/drawing/2014/main" id="{7E26E5EE-5FD0-FF16-E37C-8A50B978111A}"/>
              </a:ext>
            </a:extLst>
          </p:cNvPr>
          <p:cNvSpPr/>
          <p:nvPr/>
        </p:nvSpPr>
        <p:spPr>
          <a:xfrm>
            <a:off x="10792507" y="5596458"/>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52" name="Freeform 52">
            <a:extLst>
              <a:ext uri="{FF2B5EF4-FFF2-40B4-BE49-F238E27FC236}">
                <a16:creationId xmlns:a16="http://schemas.microsoft.com/office/drawing/2014/main" id="{5555C8A7-1676-27F4-EE3E-38C0D083EF98}"/>
              </a:ext>
            </a:extLst>
          </p:cNvPr>
          <p:cNvSpPr/>
          <p:nvPr/>
        </p:nvSpPr>
        <p:spPr>
          <a:xfrm rot="5400000">
            <a:off x="10928063" y="2888119"/>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54" name="Graphic 53" descr="Qr Code outline">
            <a:extLst>
              <a:ext uri="{FF2B5EF4-FFF2-40B4-BE49-F238E27FC236}">
                <a16:creationId xmlns:a16="http://schemas.microsoft.com/office/drawing/2014/main" id="{64AFEFFF-C03D-99EC-96BB-FD1545B876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317887" y="2620070"/>
            <a:ext cx="914400" cy="914400"/>
          </a:xfrm>
          <a:prstGeom prst="rect">
            <a:avLst/>
          </a:prstGeom>
        </p:spPr>
      </p:pic>
      <p:pic>
        <p:nvPicPr>
          <p:cNvPr id="55" name="Graphic 54" descr="Heart outline">
            <a:extLst>
              <a:ext uri="{FF2B5EF4-FFF2-40B4-BE49-F238E27FC236}">
                <a16:creationId xmlns:a16="http://schemas.microsoft.com/office/drawing/2014/main" id="{92437DD8-4772-48F5-ABD3-1147496B85A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368320" y="502008"/>
            <a:ext cx="914400" cy="914400"/>
          </a:xfrm>
          <a:prstGeom prst="rect">
            <a:avLst/>
          </a:prstGeom>
        </p:spPr>
      </p:pic>
      <p:pic>
        <p:nvPicPr>
          <p:cNvPr id="56" name="Graphic 55" descr="Box outline">
            <a:extLst>
              <a:ext uri="{FF2B5EF4-FFF2-40B4-BE49-F238E27FC236}">
                <a16:creationId xmlns:a16="http://schemas.microsoft.com/office/drawing/2014/main" id="{8AFDA0B7-E4D0-1C8A-EA7C-6F5375559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346022" y="1561069"/>
            <a:ext cx="914400" cy="914400"/>
          </a:xfrm>
          <a:prstGeom prst="rect">
            <a:avLst/>
          </a:prstGeom>
        </p:spPr>
      </p:pic>
      <p:sp>
        <p:nvSpPr>
          <p:cNvPr id="57" name="TextBox 42">
            <a:extLst>
              <a:ext uri="{FF2B5EF4-FFF2-40B4-BE49-F238E27FC236}">
                <a16:creationId xmlns:a16="http://schemas.microsoft.com/office/drawing/2014/main" id="{AE30B51C-5718-FD0E-4EE6-90BDFF7159E1}"/>
              </a:ext>
            </a:extLst>
          </p:cNvPr>
          <p:cNvSpPr txBox="1"/>
          <p:nvPr/>
        </p:nvSpPr>
        <p:spPr>
          <a:xfrm>
            <a:off x="14626608" y="770887"/>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45</a:t>
            </a:r>
            <a:endParaRPr lang="en-US" sz="3500" dirty="0">
              <a:solidFill>
                <a:srgbClr val="FFFFFF"/>
              </a:solidFill>
              <a:latin typeface="Raleway"/>
              <a:ea typeface="Raleway"/>
              <a:cs typeface="Raleway"/>
              <a:sym typeface="Raleway"/>
            </a:endParaRPr>
          </a:p>
        </p:txBody>
      </p:sp>
      <p:sp>
        <p:nvSpPr>
          <p:cNvPr id="58" name="TextBox 42">
            <a:extLst>
              <a:ext uri="{FF2B5EF4-FFF2-40B4-BE49-F238E27FC236}">
                <a16:creationId xmlns:a16="http://schemas.microsoft.com/office/drawing/2014/main" id="{E28CF886-3DE7-6937-6FC1-AB75EC6D546D}"/>
              </a:ext>
            </a:extLst>
          </p:cNvPr>
          <p:cNvSpPr txBox="1"/>
          <p:nvPr/>
        </p:nvSpPr>
        <p:spPr>
          <a:xfrm>
            <a:off x="14626608" y="1816725"/>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10</a:t>
            </a:r>
            <a:endParaRPr lang="en-US" sz="3500" dirty="0">
              <a:solidFill>
                <a:srgbClr val="FFFFFF"/>
              </a:solidFill>
              <a:latin typeface="Raleway"/>
              <a:ea typeface="Raleway"/>
              <a:cs typeface="Raleway"/>
              <a:sym typeface="Raleway"/>
            </a:endParaRPr>
          </a:p>
        </p:txBody>
      </p:sp>
      <p:sp>
        <p:nvSpPr>
          <p:cNvPr id="59" name="TextBox 42">
            <a:extLst>
              <a:ext uri="{FF2B5EF4-FFF2-40B4-BE49-F238E27FC236}">
                <a16:creationId xmlns:a16="http://schemas.microsoft.com/office/drawing/2014/main" id="{BB2182DA-A558-CB13-3C1C-A6043269BE54}"/>
              </a:ext>
            </a:extLst>
          </p:cNvPr>
          <p:cNvSpPr txBox="1"/>
          <p:nvPr/>
        </p:nvSpPr>
        <p:spPr>
          <a:xfrm>
            <a:off x="14621223" y="2966371"/>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5</a:t>
            </a:r>
            <a:endParaRPr lang="en-US" sz="35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3074424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a:extLst>
            <a:ext uri="{FF2B5EF4-FFF2-40B4-BE49-F238E27FC236}">
              <a16:creationId xmlns:a16="http://schemas.microsoft.com/office/drawing/2014/main" id="{CD29E01B-EA4D-9EE6-C88D-60DEF25AB5C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7B3B2B9-A241-3EC3-38BB-D9C6CC496281}"/>
              </a:ext>
            </a:extLst>
          </p:cNvPr>
          <p:cNvGrpSpPr/>
          <p:nvPr/>
        </p:nvGrpSpPr>
        <p:grpSpPr>
          <a:xfrm>
            <a:off x="349043" y="2841838"/>
            <a:ext cx="11907166" cy="1762940"/>
            <a:chOff x="0" y="0"/>
            <a:chExt cx="3136044" cy="464313"/>
          </a:xfrm>
        </p:grpSpPr>
        <p:sp>
          <p:nvSpPr>
            <p:cNvPr id="3" name="Freeform 3">
              <a:extLst>
                <a:ext uri="{FF2B5EF4-FFF2-40B4-BE49-F238E27FC236}">
                  <a16:creationId xmlns:a16="http://schemas.microsoft.com/office/drawing/2014/main" id="{C55FABF0-1109-6529-F748-FD31BDE403DE}"/>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a:ln>
              <a:solidFill>
                <a:schemeClr val="accent1">
                  <a:shade val="15000"/>
                </a:schemeClr>
              </a:solidFill>
            </a:ln>
          </p:spPr>
          <p:txBody>
            <a:bodyPr/>
            <a:lstStyle/>
            <a:p>
              <a:endParaRPr lang="en-US"/>
            </a:p>
          </p:txBody>
        </p:sp>
        <p:sp>
          <p:nvSpPr>
            <p:cNvPr id="4" name="TextBox 4">
              <a:extLst>
                <a:ext uri="{FF2B5EF4-FFF2-40B4-BE49-F238E27FC236}">
                  <a16:creationId xmlns:a16="http://schemas.microsoft.com/office/drawing/2014/main" id="{DE47AF63-1ADE-6B02-A253-C70575AB6FB6}"/>
                </a:ext>
              </a:extLst>
            </p:cNvPr>
            <p:cNvSpPr txBox="1"/>
            <p:nvPr/>
          </p:nvSpPr>
          <p:spPr>
            <a:xfrm>
              <a:off x="0" y="-38100"/>
              <a:ext cx="3136044" cy="502413"/>
            </a:xfrm>
            <a:prstGeom prst="rect">
              <a:avLst/>
            </a:prstGeom>
            <a:ln>
              <a:solidFill>
                <a:schemeClr val="accent1">
                  <a:shade val="15000"/>
                </a:schemeClr>
              </a:solidFill>
            </a:ln>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6CBCCB19-D2A8-8209-7B04-9FF0DE9D465A}"/>
              </a:ext>
            </a:extLst>
          </p:cNvPr>
          <p:cNvGrpSpPr/>
          <p:nvPr/>
        </p:nvGrpSpPr>
        <p:grpSpPr>
          <a:xfrm>
            <a:off x="349043" y="5005441"/>
            <a:ext cx="11907166" cy="1762940"/>
            <a:chOff x="0" y="0"/>
            <a:chExt cx="3136044" cy="464313"/>
          </a:xfrm>
        </p:grpSpPr>
        <p:sp>
          <p:nvSpPr>
            <p:cNvPr id="6" name="Freeform 6">
              <a:extLst>
                <a:ext uri="{FF2B5EF4-FFF2-40B4-BE49-F238E27FC236}">
                  <a16:creationId xmlns:a16="http://schemas.microsoft.com/office/drawing/2014/main" id="{530AA56F-09BC-0701-49FC-C473860BDB14}"/>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7" name="TextBox 7">
              <a:extLst>
                <a:ext uri="{FF2B5EF4-FFF2-40B4-BE49-F238E27FC236}">
                  <a16:creationId xmlns:a16="http://schemas.microsoft.com/office/drawing/2014/main" id="{47AA18A8-CE82-D90B-9FC0-DDDD22726510}"/>
                </a:ext>
              </a:extLst>
            </p:cNvPr>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84CCDF69-D97C-A281-C8BD-FB6CFE73212A}"/>
              </a:ext>
            </a:extLst>
          </p:cNvPr>
          <p:cNvGrpSpPr/>
          <p:nvPr/>
        </p:nvGrpSpPr>
        <p:grpSpPr>
          <a:xfrm>
            <a:off x="349043" y="7169045"/>
            <a:ext cx="11907166" cy="1762940"/>
            <a:chOff x="0" y="0"/>
            <a:chExt cx="3136044" cy="464313"/>
          </a:xfrm>
        </p:grpSpPr>
        <p:sp>
          <p:nvSpPr>
            <p:cNvPr id="9" name="Freeform 9">
              <a:extLst>
                <a:ext uri="{FF2B5EF4-FFF2-40B4-BE49-F238E27FC236}">
                  <a16:creationId xmlns:a16="http://schemas.microsoft.com/office/drawing/2014/main" id="{75C45C35-CB31-4CF2-6FB8-45F0113BA57E}"/>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a:ln>
              <a:noFill/>
            </a:ln>
          </p:spPr>
          <p:txBody>
            <a:bodyPr/>
            <a:lstStyle/>
            <a:p>
              <a:endParaRPr lang="en-US"/>
            </a:p>
          </p:txBody>
        </p:sp>
        <p:sp>
          <p:nvSpPr>
            <p:cNvPr id="10" name="TextBox 10">
              <a:extLst>
                <a:ext uri="{FF2B5EF4-FFF2-40B4-BE49-F238E27FC236}">
                  <a16:creationId xmlns:a16="http://schemas.microsoft.com/office/drawing/2014/main" id="{ABBBCAC2-0A27-04BB-1A81-96363E31D31E}"/>
                </a:ext>
              </a:extLst>
            </p:cNvPr>
            <p:cNvSpPr txBox="1"/>
            <p:nvPr/>
          </p:nvSpPr>
          <p:spPr>
            <a:xfrm>
              <a:off x="0" y="-38100"/>
              <a:ext cx="3136044" cy="502413"/>
            </a:xfrm>
            <a:prstGeom prst="rect">
              <a:avLst/>
            </a:prstGeom>
            <a:ln>
              <a:noFill/>
            </a:ln>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B6FE31A6-D3AD-FAF7-49D4-B7658039023F}"/>
              </a:ext>
            </a:extLst>
          </p:cNvPr>
          <p:cNvSpPr/>
          <p:nvPr/>
        </p:nvSpPr>
        <p:spPr>
          <a:xfrm>
            <a:off x="2112768" y="3191676"/>
            <a:ext cx="1026050" cy="1063264"/>
          </a:xfrm>
          <a:custGeom>
            <a:avLst/>
            <a:gdLst/>
            <a:ahLst/>
            <a:cxnLst/>
            <a:rect l="l" t="t" r="r" b="b"/>
            <a:pathLst>
              <a:path w="1026050" h="1063264">
                <a:moveTo>
                  <a:pt x="0" y="0"/>
                </a:moveTo>
                <a:lnTo>
                  <a:pt x="1026050" y="0"/>
                </a:lnTo>
                <a:lnTo>
                  <a:pt x="1026050" y="1063264"/>
                </a:lnTo>
                <a:lnTo>
                  <a:pt x="0" y="10632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DFB76938-729C-A536-80ED-16B8BD142DEA}"/>
              </a:ext>
            </a:extLst>
          </p:cNvPr>
          <p:cNvSpPr/>
          <p:nvPr/>
        </p:nvSpPr>
        <p:spPr>
          <a:xfrm>
            <a:off x="2112768" y="5472002"/>
            <a:ext cx="1026050" cy="829818"/>
          </a:xfrm>
          <a:custGeom>
            <a:avLst/>
            <a:gdLst/>
            <a:ahLst/>
            <a:cxnLst/>
            <a:rect l="l" t="t" r="r" b="b"/>
            <a:pathLst>
              <a:path w="1026050" h="829818">
                <a:moveTo>
                  <a:pt x="0" y="0"/>
                </a:moveTo>
                <a:lnTo>
                  <a:pt x="1026050" y="0"/>
                </a:lnTo>
                <a:lnTo>
                  <a:pt x="1026050" y="829818"/>
                </a:lnTo>
                <a:lnTo>
                  <a:pt x="0" y="829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a:extLst>
              <a:ext uri="{FF2B5EF4-FFF2-40B4-BE49-F238E27FC236}">
                <a16:creationId xmlns:a16="http://schemas.microsoft.com/office/drawing/2014/main" id="{B2848956-1B82-635F-CD5C-3413F2C9C19F}"/>
              </a:ext>
            </a:extLst>
          </p:cNvPr>
          <p:cNvSpPr/>
          <p:nvPr/>
        </p:nvSpPr>
        <p:spPr>
          <a:xfrm>
            <a:off x="2112768" y="7476110"/>
            <a:ext cx="1026050" cy="1148810"/>
          </a:xfrm>
          <a:custGeom>
            <a:avLst/>
            <a:gdLst/>
            <a:ahLst/>
            <a:cxnLst/>
            <a:rect l="l" t="t" r="r" b="b"/>
            <a:pathLst>
              <a:path w="1026050" h="1148810">
                <a:moveTo>
                  <a:pt x="0" y="0"/>
                </a:moveTo>
                <a:lnTo>
                  <a:pt x="1026050" y="0"/>
                </a:lnTo>
                <a:lnTo>
                  <a:pt x="1026050" y="1148809"/>
                </a:lnTo>
                <a:lnTo>
                  <a:pt x="0" y="1148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8" name="Group 18">
            <a:extLst>
              <a:ext uri="{FF2B5EF4-FFF2-40B4-BE49-F238E27FC236}">
                <a16:creationId xmlns:a16="http://schemas.microsoft.com/office/drawing/2014/main" id="{A56A9285-AF5D-7AAA-7D5C-0FCA8789E4C5}"/>
              </a:ext>
            </a:extLst>
          </p:cNvPr>
          <p:cNvGrpSpPr/>
          <p:nvPr/>
        </p:nvGrpSpPr>
        <p:grpSpPr>
          <a:xfrm>
            <a:off x="13220545" y="4790207"/>
            <a:ext cx="2124350" cy="1762940"/>
            <a:chOff x="0" y="0"/>
            <a:chExt cx="559499" cy="464313"/>
          </a:xfrm>
        </p:grpSpPr>
        <p:sp>
          <p:nvSpPr>
            <p:cNvPr id="19" name="Freeform 19">
              <a:extLst>
                <a:ext uri="{FF2B5EF4-FFF2-40B4-BE49-F238E27FC236}">
                  <a16:creationId xmlns:a16="http://schemas.microsoft.com/office/drawing/2014/main" id="{A7D42A79-45FA-FD84-5C89-9701498CCEA7}"/>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0" name="TextBox 20">
              <a:extLst>
                <a:ext uri="{FF2B5EF4-FFF2-40B4-BE49-F238E27FC236}">
                  <a16:creationId xmlns:a16="http://schemas.microsoft.com/office/drawing/2014/main" id="{5DCAA75F-E79C-4B88-4E35-7F4B428E88C6}"/>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259C5711-8072-6C87-E47A-FD2EFA59AB53}"/>
              </a:ext>
            </a:extLst>
          </p:cNvPr>
          <p:cNvGrpSpPr/>
          <p:nvPr/>
        </p:nvGrpSpPr>
        <p:grpSpPr>
          <a:xfrm>
            <a:off x="15704955" y="4790207"/>
            <a:ext cx="2124350" cy="1762940"/>
            <a:chOff x="0" y="0"/>
            <a:chExt cx="559499" cy="464313"/>
          </a:xfrm>
        </p:grpSpPr>
        <p:sp>
          <p:nvSpPr>
            <p:cNvPr id="22" name="Freeform 22">
              <a:extLst>
                <a:ext uri="{FF2B5EF4-FFF2-40B4-BE49-F238E27FC236}">
                  <a16:creationId xmlns:a16="http://schemas.microsoft.com/office/drawing/2014/main" id="{AEF08EA9-BC04-7EAD-98A3-EDA38324EAB1}"/>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3" name="TextBox 23">
              <a:extLst>
                <a:ext uri="{FF2B5EF4-FFF2-40B4-BE49-F238E27FC236}">
                  <a16:creationId xmlns:a16="http://schemas.microsoft.com/office/drawing/2014/main" id="{DE6FECFE-AFDF-4E5D-5632-945A44D76B3A}"/>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4" name="Group 24">
            <a:extLst>
              <a:ext uri="{FF2B5EF4-FFF2-40B4-BE49-F238E27FC236}">
                <a16:creationId xmlns:a16="http://schemas.microsoft.com/office/drawing/2014/main" id="{900DAD7D-BCA8-54FF-E737-D9F28C65E9D6}"/>
              </a:ext>
            </a:extLst>
          </p:cNvPr>
          <p:cNvGrpSpPr/>
          <p:nvPr/>
        </p:nvGrpSpPr>
        <p:grpSpPr>
          <a:xfrm>
            <a:off x="13220545" y="6983616"/>
            <a:ext cx="2124350" cy="1762940"/>
            <a:chOff x="0" y="0"/>
            <a:chExt cx="559499" cy="464313"/>
          </a:xfrm>
        </p:grpSpPr>
        <p:sp>
          <p:nvSpPr>
            <p:cNvPr id="25" name="Freeform 25">
              <a:extLst>
                <a:ext uri="{FF2B5EF4-FFF2-40B4-BE49-F238E27FC236}">
                  <a16:creationId xmlns:a16="http://schemas.microsoft.com/office/drawing/2014/main" id="{A1745615-6607-56DB-3078-F324BE4D0783}"/>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6" name="TextBox 26">
              <a:extLst>
                <a:ext uri="{FF2B5EF4-FFF2-40B4-BE49-F238E27FC236}">
                  <a16:creationId xmlns:a16="http://schemas.microsoft.com/office/drawing/2014/main" id="{C00969D0-5BA8-2C27-17E4-B6280435C555}"/>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52672E64-C190-B3CC-7557-3EB66A691C7D}"/>
              </a:ext>
            </a:extLst>
          </p:cNvPr>
          <p:cNvGrpSpPr/>
          <p:nvPr/>
        </p:nvGrpSpPr>
        <p:grpSpPr>
          <a:xfrm>
            <a:off x="15738430" y="6955982"/>
            <a:ext cx="2124350" cy="1762940"/>
            <a:chOff x="0" y="0"/>
            <a:chExt cx="559499" cy="464313"/>
          </a:xfrm>
        </p:grpSpPr>
        <p:sp>
          <p:nvSpPr>
            <p:cNvPr id="28" name="Freeform 28">
              <a:extLst>
                <a:ext uri="{FF2B5EF4-FFF2-40B4-BE49-F238E27FC236}">
                  <a16:creationId xmlns:a16="http://schemas.microsoft.com/office/drawing/2014/main" id="{5E717D0A-41A6-7D01-2938-CBDC04FAC225}"/>
                </a:ext>
              </a:extLst>
            </p:cNvPr>
            <p:cNvSpPr/>
            <p:nvPr/>
          </p:nvSpPr>
          <p:spPr>
            <a:xfrm>
              <a:off x="0" y="0"/>
              <a:ext cx="559499" cy="464313"/>
            </a:xfrm>
            <a:custGeom>
              <a:avLst/>
              <a:gdLst/>
              <a:ahLst/>
              <a:cxnLst/>
              <a:rect l="l" t="t" r="r" b="b"/>
              <a:pathLst>
                <a:path w="559499" h="464313">
                  <a:moveTo>
                    <a:pt x="54666" y="0"/>
                  </a:moveTo>
                  <a:lnTo>
                    <a:pt x="504834" y="0"/>
                  </a:lnTo>
                  <a:cubicBezTo>
                    <a:pt x="535025" y="0"/>
                    <a:pt x="559499" y="24475"/>
                    <a:pt x="559499" y="54666"/>
                  </a:cubicBezTo>
                  <a:lnTo>
                    <a:pt x="559499" y="409648"/>
                  </a:lnTo>
                  <a:cubicBezTo>
                    <a:pt x="559499" y="439839"/>
                    <a:pt x="535025" y="464313"/>
                    <a:pt x="504834" y="464313"/>
                  </a:cubicBezTo>
                  <a:lnTo>
                    <a:pt x="54666" y="464313"/>
                  </a:lnTo>
                  <a:cubicBezTo>
                    <a:pt x="24475" y="464313"/>
                    <a:pt x="0" y="439839"/>
                    <a:pt x="0" y="409648"/>
                  </a:cubicBezTo>
                  <a:lnTo>
                    <a:pt x="0" y="54666"/>
                  </a:lnTo>
                  <a:cubicBezTo>
                    <a:pt x="0" y="24475"/>
                    <a:pt x="24475" y="0"/>
                    <a:pt x="54666" y="0"/>
                  </a:cubicBezTo>
                  <a:close/>
                </a:path>
              </a:pathLst>
            </a:custGeom>
            <a:solidFill>
              <a:srgbClr val="6E6760"/>
            </a:solidFill>
          </p:spPr>
          <p:txBody>
            <a:bodyPr/>
            <a:lstStyle/>
            <a:p>
              <a:endParaRPr lang="en-US"/>
            </a:p>
          </p:txBody>
        </p:sp>
        <p:sp>
          <p:nvSpPr>
            <p:cNvPr id="29" name="TextBox 29">
              <a:extLst>
                <a:ext uri="{FF2B5EF4-FFF2-40B4-BE49-F238E27FC236}">
                  <a16:creationId xmlns:a16="http://schemas.microsoft.com/office/drawing/2014/main" id="{7EDA168C-4492-B54D-6E64-E1EF530473DB}"/>
                </a:ext>
              </a:extLst>
            </p:cNvPr>
            <p:cNvSpPr txBox="1"/>
            <p:nvPr/>
          </p:nvSpPr>
          <p:spPr>
            <a:xfrm>
              <a:off x="0" y="-38100"/>
              <a:ext cx="559499" cy="502413"/>
            </a:xfrm>
            <a:prstGeom prst="rect">
              <a:avLst/>
            </a:prstGeom>
          </p:spPr>
          <p:txBody>
            <a:bodyPr lIns="50800" tIns="50800" rIns="50800" bIns="50800" rtlCol="0" anchor="ctr"/>
            <a:lstStyle/>
            <a:p>
              <a:pPr algn="ctr">
                <a:lnSpc>
                  <a:spcPts val="2659"/>
                </a:lnSpc>
              </a:pPr>
              <a:endParaRPr/>
            </a:p>
          </p:txBody>
        </p:sp>
      </p:grpSp>
      <p:sp>
        <p:nvSpPr>
          <p:cNvPr id="30" name="Freeform 30">
            <a:extLst>
              <a:ext uri="{FF2B5EF4-FFF2-40B4-BE49-F238E27FC236}">
                <a16:creationId xmlns:a16="http://schemas.microsoft.com/office/drawing/2014/main" id="{A39B1239-648F-ABCE-4DF2-BCABA7635486}"/>
              </a:ext>
            </a:extLst>
          </p:cNvPr>
          <p:cNvSpPr/>
          <p:nvPr/>
        </p:nvSpPr>
        <p:spPr>
          <a:xfrm>
            <a:off x="13904717" y="5005441"/>
            <a:ext cx="756007" cy="872735"/>
          </a:xfrm>
          <a:custGeom>
            <a:avLst/>
            <a:gdLst/>
            <a:ahLst/>
            <a:cxnLst/>
            <a:rect l="l" t="t" r="r" b="b"/>
            <a:pathLst>
              <a:path w="756007" h="872735">
                <a:moveTo>
                  <a:pt x="0" y="0"/>
                </a:moveTo>
                <a:lnTo>
                  <a:pt x="756006" y="0"/>
                </a:lnTo>
                <a:lnTo>
                  <a:pt x="756006" y="872735"/>
                </a:lnTo>
                <a:lnTo>
                  <a:pt x="0" y="8727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AB0E6345-9E36-4652-C540-B4661ED63CEA}"/>
              </a:ext>
            </a:extLst>
          </p:cNvPr>
          <p:cNvSpPr/>
          <p:nvPr/>
        </p:nvSpPr>
        <p:spPr>
          <a:xfrm rot="5400000">
            <a:off x="16610151" y="4572987"/>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Freeform 32">
            <a:extLst>
              <a:ext uri="{FF2B5EF4-FFF2-40B4-BE49-F238E27FC236}">
                <a16:creationId xmlns:a16="http://schemas.microsoft.com/office/drawing/2014/main" id="{1B7DBCB1-2006-B2BA-6D52-CAC69321525D}"/>
              </a:ext>
            </a:extLst>
          </p:cNvPr>
          <p:cNvSpPr/>
          <p:nvPr/>
        </p:nvSpPr>
        <p:spPr>
          <a:xfrm>
            <a:off x="13975760" y="7279713"/>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06AB04FE-B6C6-DF17-244E-620419C3621E}"/>
              </a:ext>
            </a:extLst>
          </p:cNvPr>
          <p:cNvSpPr/>
          <p:nvPr/>
        </p:nvSpPr>
        <p:spPr>
          <a:xfrm>
            <a:off x="16535460" y="7169045"/>
            <a:ext cx="530290" cy="803469"/>
          </a:xfrm>
          <a:custGeom>
            <a:avLst/>
            <a:gdLst/>
            <a:ahLst/>
            <a:cxnLst/>
            <a:rect l="l" t="t" r="r" b="b"/>
            <a:pathLst>
              <a:path w="530290" h="803469">
                <a:moveTo>
                  <a:pt x="0" y="0"/>
                </a:moveTo>
                <a:lnTo>
                  <a:pt x="530289" y="0"/>
                </a:lnTo>
                <a:lnTo>
                  <a:pt x="530289" y="803469"/>
                </a:lnTo>
                <a:lnTo>
                  <a:pt x="0" y="8034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4" name="TextBox 34">
            <a:extLst>
              <a:ext uri="{FF2B5EF4-FFF2-40B4-BE49-F238E27FC236}">
                <a16:creationId xmlns:a16="http://schemas.microsoft.com/office/drawing/2014/main" id="{BD39B999-432C-212E-63E3-CD1EFB398E87}"/>
              </a:ext>
            </a:extLst>
          </p:cNvPr>
          <p:cNvSpPr txBox="1"/>
          <p:nvPr/>
        </p:nvSpPr>
        <p:spPr>
          <a:xfrm>
            <a:off x="937140" y="3154692"/>
            <a:ext cx="775582" cy="1013409"/>
          </a:xfrm>
          <a:prstGeom prst="rect">
            <a:avLst/>
          </a:prstGeom>
        </p:spPr>
        <p:txBody>
          <a:bodyPr lIns="0" tIns="0" rIns="0" bIns="0" rtlCol="0" anchor="t">
            <a:spAutoFit/>
          </a:bodyPr>
          <a:lstStyle/>
          <a:p>
            <a:pPr algn="ctr">
              <a:lnSpc>
                <a:spcPts val="8201"/>
              </a:lnSpc>
              <a:spcBef>
                <a:spcPct val="0"/>
              </a:spcBef>
            </a:pPr>
            <a:r>
              <a:rPr lang="en-US" sz="5858">
                <a:gradFill>
                  <a:gsLst>
                    <a:gs pos="0">
                      <a:srgbClr val="FFF7AD">
                        <a:alpha val="100000"/>
                      </a:srgbClr>
                    </a:gs>
                    <a:gs pos="100000">
                      <a:srgbClr val="FFA9F9">
                        <a:alpha val="100000"/>
                      </a:srgbClr>
                    </a:gs>
                  </a:gsLst>
                  <a:lin ang="0"/>
                </a:gradFill>
                <a:latin typeface="Raleway"/>
                <a:ea typeface="Raleway"/>
                <a:cs typeface="Raleway"/>
                <a:sym typeface="Raleway"/>
              </a:rPr>
              <a:t>01</a:t>
            </a:r>
          </a:p>
        </p:txBody>
      </p:sp>
      <p:sp>
        <p:nvSpPr>
          <p:cNvPr id="35" name="TextBox 35">
            <a:extLst>
              <a:ext uri="{FF2B5EF4-FFF2-40B4-BE49-F238E27FC236}">
                <a16:creationId xmlns:a16="http://schemas.microsoft.com/office/drawing/2014/main" id="{8682703A-2072-7AF0-0CAF-D604DFEC9715}"/>
              </a:ext>
            </a:extLst>
          </p:cNvPr>
          <p:cNvSpPr txBox="1"/>
          <p:nvPr/>
        </p:nvSpPr>
        <p:spPr>
          <a:xfrm>
            <a:off x="905091" y="5318295"/>
            <a:ext cx="1026049"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02</a:t>
            </a:r>
          </a:p>
        </p:txBody>
      </p:sp>
      <p:sp>
        <p:nvSpPr>
          <p:cNvPr id="36" name="TextBox 36">
            <a:extLst>
              <a:ext uri="{FF2B5EF4-FFF2-40B4-BE49-F238E27FC236}">
                <a16:creationId xmlns:a16="http://schemas.microsoft.com/office/drawing/2014/main" id="{4243F7A9-FF64-ADD7-45DC-ACE6CDC68CF6}"/>
              </a:ext>
            </a:extLst>
          </p:cNvPr>
          <p:cNvSpPr txBox="1"/>
          <p:nvPr/>
        </p:nvSpPr>
        <p:spPr>
          <a:xfrm>
            <a:off x="898682" y="7481898"/>
            <a:ext cx="852499" cy="1013409"/>
          </a:xfrm>
          <a:prstGeom prst="rect">
            <a:avLst/>
          </a:prstGeom>
        </p:spPr>
        <p:txBody>
          <a:bodyPr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03</a:t>
            </a:r>
          </a:p>
        </p:txBody>
      </p:sp>
      <p:sp>
        <p:nvSpPr>
          <p:cNvPr id="38" name="TextBox 38">
            <a:extLst>
              <a:ext uri="{FF2B5EF4-FFF2-40B4-BE49-F238E27FC236}">
                <a16:creationId xmlns:a16="http://schemas.microsoft.com/office/drawing/2014/main" id="{1B121AB5-5FD8-4B83-8569-233E21A6F136}"/>
              </a:ext>
            </a:extLst>
          </p:cNvPr>
          <p:cNvSpPr txBox="1"/>
          <p:nvPr/>
        </p:nvSpPr>
        <p:spPr>
          <a:xfrm>
            <a:off x="3538868" y="2999237"/>
            <a:ext cx="30384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Supply drop</a:t>
            </a:r>
          </a:p>
        </p:txBody>
      </p:sp>
      <p:sp>
        <p:nvSpPr>
          <p:cNvPr id="39" name="TextBox 39">
            <a:extLst>
              <a:ext uri="{FF2B5EF4-FFF2-40B4-BE49-F238E27FC236}">
                <a16:creationId xmlns:a16="http://schemas.microsoft.com/office/drawing/2014/main" id="{10306744-3977-6F90-03CF-C4C8AC42E9D2}"/>
              </a:ext>
            </a:extLst>
          </p:cNvPr>
          <p:cNvSpPr txBox="1"/>
          <p:nvPr/>
        </p:nvSpPr>
        <p:spPr>
          <a:xfrm>
            <a:off x="3453143" y="5192645"/>
            <a:ext cx="3890618" cy="696344"/>
          </a:xfrm>
          <a:prstGeom prst="rect">
            <a:avLst/>
          </a:prstGeom>
        </p:spPr>
        <p:txBody>
          <a:bodyPr wrap="square" lIns="0" tIns="0" rIns="0" bIns="0" rtlCol="0" anchor="t">
            <a:spAutoFit/>
          </a:bodyPr>
          <a:lstStyle/>
          <a:p>
            <a:pPr algn="l">
              <a:lnSpc>
                <a:spcPts val="5885"/>
              </a:lnSpc>
              <a:spcBef>
                <a:spcPct val="0"/>
              </a:spcBef>
            </a:pPr>
            <a:r>
              <a:rPr lang="en-US" sz="4203" dirty="0">
                <a:solidFill>
                  <a:srgbClr val="FFFFFF"/>
                </a:solidFill>
                <a:latin typeface="Raleway"/>
                <a:ea typeface="Raleway"/>
                <a:cs typeface="Raleway"/>
                <a:sym typeface="Raleway"/>
              </a:rPr>
              <a:t>Fog / Ambush</a:t>
            </a:r>
          </a:p>
        </p:txBody>
      </p:sp>
      <p:sp>
        <p:nvSpPr>
          <p:cNvPr id="40" name="TextBox 40">
            <a:extLst>
              <a:ext uri="{FF2B5EF4-FFF2-40B4-BE49-F238E27FC236}">
                <a16:creationId xmlns:a16="http://schemas.microsoft.com/office/drawing/2014/main" id="{7B131107-E21D-9F66-7B2E-A22558CC1359}"/>
              </a:ext>
            </a:extLst>
          </p:cNvPr>
          <p:cNvSpPr txBox="1"/>
          <p:nvPr/>
        </p:nvSpPr>
        <p:spPr>
          <a:xfrm>
            <a:off x="3481718" y="7386054"/>
            <a:ext cx="34575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Enemy Attack</a:t>
            </a:r>
          </a:p>
        </p:txBody>
      </p:sp>
      <p:sp>
        <p:nvSpPr>
          <p:cNvPr id="42" name="TextBox 42">
            <a:extLst>
              <a:ext uri="{FF2B5EF4-FFF2-40B4-BE49-F238E27FC236}">
                <a16:creationId xmlns:a16="http://schemas.microsoft.com/office/drawing/2014/main" id="{7B9C5259-CCDF-EA52-4064-08105F941E57}"/>
              </a:ext>
            </a:extLst>
          </p:cNvPr>
          <p:cNvSpPr txBox="1"/>
          <p:nvPr/>
        </p:nvSpPr>
        <p:spPr>
          <a:xfrm>
            <a:off x="3538868" y="3809325"/>
            <a:ext cx="22383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Receive 5 supplies</a:t>
            </a:r>
          </a:p>
        </p:txBody>
      </p:sp>
      <p:sp>
        <p:nvSpPr>
          <p:cNvPr id="43" name="TextBox 43">
            <a:extLst>
              <a:ext uri="{FF2B5EF4-FFF2-40B4-BE49-F238E27FC236}">
                <a16:creationId xmlns:a16="http://schemas.microsoft.com/office/drawing/2014/main" id="{76A5ED76-FD96-1A86-9CB1-D73A732D86FE}"/>
              </a:ext>
            </a:extLst>
          </p:cNvPr>
          <p:cNvSpPr txBox="1"/>
          <p:nvPr/>
        </p:nvSpPr>
        <p:spPr>
          <a:xfrm>
            <a:off x="3481718" y="6000270"/>
            <a:ext cx="9429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Prepare</a:t>
            </a:r>
          </a:p>
        </p:txBody>
      </p:sp>
      <p:sp>
        <p:nvSpPr>
          <p:cNvPr id="44" name="TextBox 44">
            <a:extLst>
              <a:ext uri="{FF2B5EF4-FFF2-40B4-BE49-F238E27FC236}">
                <a16:creationId xmlns:a16="http://schemas.microsoft.com/office/drawing/2014/main" id="{EF565A3D-8FD1-7DD3-50C3-81A69755F29B}"/>
              </a:ext>
            </a:extLst>
          </p:cNvPr>
          <p:cNvSpPr txBox="1"/>
          <p:nvPr/>
        </p:nvSpPr>
        <p:spPr>
          <a:xfrm>
            <a:off x="3481718" y="8193678"/>
            <a:ext cx="32385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Small raid, Deals 5 damage</a:t>
            </a:r>
          </a:p>
        </p:txBody>
      </p:sp>
      <p:sp>
        <p:nvSpPr>
          <p:cNvPr id="45" name="TextBox 45">
            <a:extLst>
              <a:ext uri="{FF2B5EF4-FFF2-40B4-BE49-F238E27FC236}">
                <a16:creationId xmlns:a16="http://schemas.microsoft.com/office/drawing/2014/main" id="{DAD3570D-9623-B4FB-1F30-0398FEC63602}"/>
              </a:ext>
            </a:extLst>
          </p:cNvPr>
          <p:cNvSpPr txBox="1"/>
          <p:nvPr/>
        </p:nvSpPr>
        <p:spPr>
          <a:xfrm>
            <a:off x="7455557" y="536777"/>
            <a:ext cx="3284955"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TURN</a:t>
            </a:r>
          </a:p>
        </p:txBody>
      </p:sp>
      <p:sp>
        <p:nvSpPr>
          <p:cNvPr id="46" name="TextBox 46">
            <a:extLst>
              <a:ext uri="{FF2B5EF4-FFF2-40B4-BE49-F238E27FC236}">
                <a16:creationId xmlns:a16="http://schemas.microsoft.com/office/drawing/2014/main" id="{1BE7A783-7ECC-0404-4AB3-0C3F16F64BD1}"/>
              </a:ext>
            </a:extLst>
          </p:cNvPr>
          <p:cNvSpPr txBox="1"/>
          <p:nvPr/>
        </p:nvSpPr>
        <p:spPr>
          <a:xfrm>
            <a:off x="13711220" y="6000270"/>
            <a:ext cx="11430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DEFENSE</a:t>
            </a:r>
          </a:p>
        </p:txBody>
      </p:sp>
      <p:sp>
        <p:nvSpPr>
          <p:cNvPr id="47" name="TextBox 47">
            <a:extLst>
              <a:ext uri="{FF2B5EF4-FFF2-40B4-BE49-F238E27FC236}">
                <a16:creationId xmlns:a16="http://schemas.microsoft.com/office/drawing/2014/main" id="{EEE0C26C-23AE-CF0E-BFB4-11CE8B8889C0}"/>
              </a:ext>
            </a:extLst>
          </p:cNvPr>
          <p:cNvSpPr txBox="1"/>
          <p:nvPr/>
        </p:nvSpPr>
        <p:spPr>
          <a:xfrm>
            <a:off x="16229105" y="6004440"/>
            <a:ext cx="116205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HARVEST</a:t>
            </a:r>
          </a:p>
        </p:txBody>
      </p:sp>
      <p:sp>
        <p:nvSpPr>
          <p:cNvPr id="48" name="TextBox 48">
            <a:extLst>
              <a:ext uri="{FF2B5EF4-FFF2-40B4-BE49-F238E27FC236}">
                <a16:creationId xmlns:a16="http://schemas.microsoft.com/office/drawing/2014/main" id="{CB1DC38D-ACC5-DC50-6827-4BF6D98986CC}"/>
              </a:ext>
            </a:extLst>
          </p:cNvPr>
          <p:cNvSpPr txBox="1"/>
          <p:nvPr/>
        </p:nvSpPr>
        <p:spPr>
          <a:xfrm>
            <a:off x="16352792" y="8193678"/>
            <a:ext cx="8286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DELAY</a:t>
            </a:r>
          </a:p>
        </p:txBody>
      </p:sp>
      <p:sp>
        <p:nvSpPr>
          <p:cNvPr id="49" name="TextBox 49">
            <a:extLst>
              <a:ext uri="{FF2B5EF4-FFF2-40B4-BE49-F238E27FC236}">
                <a16:creationId xmlns:a16="http://schemas.microsoft.com/office/drawing/2014/main" id="{6B0799BB-374F-84FD-8C0C-6547DAF6DF9B}"/>
              </a:ext>
            </a:extLst>
          </p:cNvPr>
          <p:cNvSpPr txBox="1"/>
          <p:nvPr/>
        </p:nvSpPr>
        <p:spPr>
          <a:xfrm>
            <a:off x="13868382" y="8193678"/>
            <a:ext cx="8667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SCOUT</a:t>
            </a:r>
          </a:p>
        </p:txBody>
      </p:sp>
      <p:sp>
        <p:nvSpPr>
          <p:cNvPr id="51" name="Freeform 51">
            <a:extLst>
              <a:ext uri="{FF2B5EF4-FFF2-40B4-BE49-F238E27FC236}">
                <a16:creationId xmlns:a16="http://schemas.microsoft.com/office/drawing/2014/main" id="{9B210A64-641D-8750-D2EA-A8E44A03026E}"/>
              </a:ext>
            </a:extLst>
          </p:cNvPr>
          <p:cNvSpPr/>
          <p:nvPr/>
        </p:nvSpPr>
        <p:spPr>
          <a:xfrm>
            <a:off x="10792507" y="5596458"/>
            <a:ext cx="652020" cy="652020"/>
          </a:xfrm>
          <a:custGeom>
            <a:avLst/>
            <a:gdLst/>
            <a:ahLst/>
            <a:cxnLst/>
            <a:rect l="l" t="t" r="r" b="b"/>
            <a:pathLst>
              <a:path w="652020" h="652020">
                <a:moveTo>
                  <a:pt x="0" y="0"/>
                </a:moveTo>
                <a:lnTo>
                  <a:pt x="652020" y="0"/>
                </a:lnTo>
                <a:lnTo>
                  <a:pt x="652020" y="652020"/>
                </a:lnTo>
                <a:lnTo>
                  <a:pt x="0" y="652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52" name="Freeform 52">
            <a:extLst>
              <a:ext uri="{FF2B5EF4-FFF2-40B4-BE49-F238E27FC236}">
                <a16:creationId xmlns:a16="http://schemas.microsoft.com/office/drawing/2014/main" id="{B4A8DFE5-0FA8-5300-B0CE-936A358F2716}"/>
              </a:ext>
            </a:extLst>
          </p:cNvPr>
          <p:cNvSpPr/>
          <p:nvPr/>
        </p:nvSpPr>
        <p:spPr>
          <a:xfrm rot="5400000">
            <a:off x="10928063" y="2888119"/>
            <a:ext cx="380907" cy="1410767"/>
          </a:xfrm>
          <a:custGeom>
            <a:avLst/>
            <a:gdLst/>
            <a:ahLst/>
            <a:cxnLst/>
            <a:rect l="l" t="t" r="r" b="b"/>
            <a:pathLst>
              <a:path w="380907" h="1410767">
                <a:moveTo>
                  <a:pt x="0" y="0"/>
                </a:moveTo>
                <a:lnTo>
                  <a:pt x="380907" y="0"/>
                </a:lnTo>
                <a:lnTo>
                  <a:pt x="380907" y="1410767"/>
                </a:lnTo>
                <a:lnTo>
                  <a:pt x="0" y="14107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54" name="Graphic 53" descr="Qr Code outline">
            <a:extLst>
              <a:ext uri="{FF2B5EF4-FFF2-40B4-BE49-F238E27FC236}">
                <a16:creationId xmlns:a16="http://schemas.microsoft.com/office/drawing/2014/main" id="{01EBA3BC-E385-D72F-5B5C-13FDA59B5D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317887" y="2620070"/>
            <a:ext cx="914400" cy="914400"/>
          </a:xfrm>
          <a:prstGeom prst="rect">
            <a:avLst/>
          </a:prstGeom>
        </p:spPr>
      </p:pic>
      <p:pic>
        <p:nvPicPr>
          <p:cNvPr id="55" name="Graphic 54" descr="Heart outline">
            <a:extLst>
              <a:ext uri="{FF2B5EF4-FFF2-40B4-BE49-F238E27FC236}">
                <a16:creationId xmlns:a16="http://schemas.microsoft.com/office/drawing/2014/main" id="{2B61CEC1-5CED-40B7-53B5-7FB630ED54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368320" y="502008"/>
            <a:ext cx="914400" cy="914400"/>
          </a:xfrm>
          <a:prstGeom prst="rect">
            <a:avLst/>
          </a:prstGeom>
        </p:spPr>
      </p:pic>
      <p:pic>
        <p:nvPicPr>
          <p:cNvPr id="56" name="Graphic 55" descr="Box outline">
            <a:extLst>
              <a:ext uri="{FF2B5EF4-FFF2-40B4-BE49-F238E27FC236}">
                <a16:creationId xmlns:a16="http://schemas.microsoft.com/office/drawing/2014/main" id="{68BD44C3-DE0A-7A04-F394-FF1119B87FE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346022" y="1561069"/>
            <a:ext cx="914400" cy="914400"/>
          </a:xfrm>
          <a:prstGeom prst="rect">
            <a:avLst/>
          </a:prstGeom>
        </p:spPr>
      </p:pic>
      <p:sp>
        <p:nvSpPr>
          <p:cNvPr id="57" name="TextBox 42">
            <a:extLst>
              <a:ext uri="{FF2B5EF4-FFF2-40B4-BE49-F238E27FC236}">
                <a16:creationId xmlns:a16="http://schemas.microsoft.com/office/drawing/2014/main" id="{71BFE193-2B4E-0567-DCF6-FF3E2B624C59}"/>
              </a:ext>
            </a:extLst>
          </p:cNvPr>
          <p:cNvSpPr txBox="1"/>
          <p:nvPr/>
        </p:nvSpPr>
        <p:spPr>
          <a:xfrm>
            <a:off x="14626608" y="770887"/>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45</a:t>
            </a:r>
            <a:endParaRPr lang="en-US" sz="3500" dirty="0">
              <a:solidFill>
                <a:srgbClr val="FFFFFF"/>
              </a:solidFill>
              <a:latin typeface="Raleway"/>
              <a:ea typeface="Raleway"/>
              <a:cs typeface="Raleway"/>
              <a:sym typeface="Raleway"/>
            </a:endParaRPr>
          </a:p>
        </p:txBody>
      </p:sp>
      <p:sp>
        <p:nvSpPr>
          <p:cNvPr id="58" name="TextBox 42">
            <a:extLst>
              <a:ext uri="{FF2B5EF4-FFF2-40B4-BE49-F238E27FC236}">
                <a16:creationId xmlns:a16="http://schemas.microsoft.com/office/drawing/2014/main" id="{93B4BC3B-25F0-6918-49AF-9491F649D5E7}"/>
              </a:ext>
            </a:extLst>
          </p:cNvPr>
          <p:cNvSpPr txBox="1"/>
          <p:nvPr/>
        </p:nvSpPr>
        <p:spPr>
          <a:xfrm>
            <a:off x="14626608" y="1816725"/>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10</a:t>
            </a:r>
            <a:endParaRPr lang="en-US" sz="3500" dirty="0">
              <a:solidFill>
                <a:srgbClr val="FFFFFF"/>
              </a:solidFill>
              <a:latin typeface="Raleway"/>
              <a:ea typeface="Raleway"/>
              <a:cs typeface="Raleway"/>
              <a:sym typeface="Raleway"/>
            </a:endParaRPr>
          </a:p>
        </p:txBody>
      </p:sp>
      <p:sp>
        <p:nvSpPr>
          <p:cNvPr id="59" name="TextBox 42">
            <a:extLst>
              <a:ext uri="{FF2B5EF4-FFF2-40B4-BE49-F238E27FC236}">
                <a16:creationId xmlns:a16="http://schemas.microsoft.com/office/drawing/2014/main" id="{C39B5B08-B399-B90B-9827-A2352C1C19C3}"/>
              </a:ext>
            </a:extLst>
          </p:cNvPr>
          <p:cNvSpPr txBox="1"/>
          <p:nvPr/>
        </p:nvSpPr>
        <p:spPr>
          <a:xfrm>
            <a:off x="14621223" y="2966371"/>
            <a:ext cx="672742" cy="376642"/>
          </a:xfrm>
          <a:prstGeom prst="rect">
            <a:avLst/>
          </a:prstGeom>
        </p:spPr>
        <p:txBody>
          <a:bodyPr wrap="square" lIns="0" tIns="0" rIns="0" bIns="0" rtlCol="0" anchor="t">
            <a:spAutoFit/>
          </a:bodyPr>
          <a:lstStyle/>
          <a:p>
            <a:pPr algn="l">
              <a:lnSpc>
                <a:spcPts val="2800"/>
              </a:lnSpc>
              <a:spcBef>
                <a:spcPct val="0"/>
              </a:spcBef>
            </a:pPr>
            <a:r>
              <a:rPr lang="af-ZA" sz="3500" dirty="0">
                <a:solidFill>
                  <a:srgbClr val="FFFFFF"/>
                </a:solidFill>
                <a:latin typeface="Raleway"/>
                <a:ea typeface="Raleway"/>
                <a:cs typeface="Raleway"/>
                <a:sym typeface="Raleway"/>
              </a:rPr>
              <a:t>5</a:t>
            </a:r>
            <a:endParaRPr lang="en-US" sz="35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18691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0CF593-B176-3164-AC83-E8D4B44B5A1A}"/>
              </a:ext>
            </a:extLst>
          </p:cNvPr>
          <p:cNvSpPr/>
          <p:nvPr/>
        </p:nvSpPr>
        <p:spPr>
          <a:xfrm>
            <a:off x="0" y="10307894"/>
            <a:ext cx="18288000" cy="10287000"/>
          </a:xfrm>
          <a:prstGeom prst="rect">
            <a:avLst/>
          </a:prstGeom>
          <a:solidFill>
            <a:srgbClr val="6E6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543050" y="1899658"/>
            <a:ext cx="15201900" cy="6144783"/>
          </a:xfrm>
          <a:prstGeom prst="rect">
            <a:avLst/>
          </a:prstGeom>
        </p:spPr>
        <p:txBody>
          <a:bodyPr lIns="0" tIns="0" rIns="0" bIns="0" rtlCol="0" anchor="t">
            <a:spAutoFit/>
          </a:bodyPr>
          <a:lstStyle/>
          <a:p>
            <a:pPr algn="ctr">
              <a:lnSpc>
                <a:spcPts val="24611"/>
              </a:lnSpc>
            </a:pPr>
            <a:r>
              <a:rPr lang="en-US" sz="17579" b="1">
                <a:solidFill>
                  <a:srgbClr val="000000"/>
                </a:solidFill>
                <a:latin typeface="Raleway Bold"/>
                <a:ea typeface="Raleway Bold"/>
                <a:cs typeface="Raleway Bold"/>
                <a:sym typeface="Raleway Bold"/>
              </a:rPr>
              <a:t>CHALLENGES </a:t>
            </a:r>
          </a:p>
          <a:p>
            <a:pPr algn="ctr">
              <a:lnSpc>
                <a:spcPts val="24611"/>
              </a:lnSpc>
              <a:spcBef>
                <a:spcPct val="0"/>
              </a:spcBef>
            </a:pPr>
            <a:r>
              <a:rPr lang="en-US" sz="17579" b="1">
                <a:solidFill>
                  <a:srgbClr val="000000"/>
                </a:solidFill>
                <a:latin typeface="Raleway Bold"/>
                <a:ea typeface="Raleway Bold"/>
                <a:cs typeface="Raleway Bold"/>
                <a:sym typeface="Raleway Bold"/>
              </a:rPr>
              <a:t>&amp; SOLUTION</a:t>
            </a:r>
          </a:p>
        </p:txBody>
      </p:sp>
      <p:sp>
        <p:nvSpPr>
          <p:cNvPr id="3" name="TextBox 2">
            <a:extLst>
              <a:ext uri="{FF2B5EF4-FFF2-40B4-BE49-F238E27FC236}">
                <a16:creationId xmlns:a16="http://schemas.microsoft.com/office/drawing/2014/main" id="{020E7923-8A87-69D6-F06D-68AA8B01BAE4}"/>
              </a:ext>
            </a:extLst>
          </p:cNvPr>
          <p:cNvSpPr txBox="1"/>
          <p:nvPr/>
        </p:nvSpPr>
        <p:spPr>
          <a:xfrm>
            <a:off x="-95249" y="16464569"/>
            <a:ext cx="18383250" cy="3614131"/>
          </a:xfrm>
          <a:prstGeom prst="rect">
            <a:avLst/>
          </a:prstGeom>
        </p:spPr>
        <p:txBody>
          <a:bodyPr wrap="square" lIns="0" tIns="0" rIns="0" bIns="0" rtlCol="0" anchor="t">
            <a:spAutoFit/>
          </a:bodyPr>
          <a:lstStyle/>
          <a:p>
            <a:pPr algn="r">
              <a:lnSpc>
                <a:spcPts val="30628"/>
              </a:lnSpc>
              <a:spcBef>
                <a:spcPct val="0"/>
              </a:spcBef>
            </a:pPr>
            <a:r>
              <a:rPr lang="en-US" sz="21877" dirty="0">
                <a:gradFill>
                  <a:gsLst>
                    <a:gs pos="0">
                      <a:srgbClr val="FFF7AD">
                        <a:alpha val="100000"/>
                      </a:srgbClr>
                    </a:gs>
                    <a:gs pos="100000">
                      <a:srgbClr val="FFA9F9">
                        <a:alpha val="100000"/>
                      </a:srgbClr>
                    </a:gs>
                  </a:gsLst>
                  <a:lin ang="0"/>
                </a:gradFill>
                <a:latin typeface="Raleway"/>
                <a:ea typeface="Raleway"/>
                <a:cs typeface="Raleway"/>
                <a:sym typeface="Raleway"/>
              </a:rPr>
              <a:t>CHALLENGES</a:t>
            </a:r>
          </a:p>
        </p:txBody>
      </p:sp>
      <p:sp>
        <p:nvSpPr>
          <p:cNvPr id="4" name="TextBox 3">
            <a:extLst>
              <a:ext uri="{FF2B5EF4-FFF2-40B4-BE49-F238E27FC236}">
                <a16:creationId xmlns:a16="http://schemas.microsoft.com/office/drawing/2014/main" id="{69EC177E-51C8-6252-5F5B-044D1D6D79D4}"/>
              </a:ext>
            </a:extLst>
          </p:cNvPr>
          <p:cNvSpPr txBox="1"/>
          <p:nvPr/>
        </p:nvSpPr>
        <p:spPr>
          <a:xfrm>
            <a:off x="-95248" y="16921769"/>
            <a:ext cx="1833562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
        <p:nvSpPr>
          <p:cNvPr id="5" name="TextBox 4">
            <a:extLst>
              <a:ext uri="{FF2B5EF4-FFF2-40B4-BE49-F238E27FC236}">
                <a16:creationId xmlns:a16="http://schemas.microsoft.com/office/drawing/2014/main" id="{AC8F7002-E097-3D98-FEEB-B2771771BE9D}"/>
              </a:ext>
            </a:extLst>
          </p:cNvPr>
          <p:cNvSpPr txBox="1"/>
          <p:nvPr/>
        </p:nvSpPr>
        <p:spPr>
          <a:xfrm>
            <a:off x="-238123" y="17074169"/>
            <a:ext cx="1843087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
        <p:nvSpPr>
          <p:cNvPr id="6" name="TextBox 5">
            <a:extLst>
              <a:ext uri="{FF2B5EF4-FFF2-40B4-BE49-F238E27FC236}">
                <a16:creationId xmlns:a16="http://schemas.microsoft.com/office/drawing/2014/main" id="{7BEB18AC-DEA5-0A6C-3072-1DADC4705C4C}"/>
              </a:ext>
            </a:extLst>
          </p:cNvPr>
          <p:cNvSpPr txBox="1"/>
          <p:nvPr/>
        </p:nvSpPr>
        <p:spPr>
          <a:xfrm>
            <a:off x="-238124" y="17163543"/>
            <a:ext cx="18383250"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grpSp>
        <p:nvGrpSpPr>
          <p:cNvPr id="7" name="Group 6">
            <a:extLst>
              <a:ext uri="{FF2B5EF4-FFF2-40B4-BE49-F238E27FC236}">
                <a16:creationId xmlns:a16="http://schemas.microsoft.com/office/drawing/2014/main" id="{88F7BD26-0D6D-DB83-ECF3-7947566B0278}"/>
              </a:ext>
            </a:extLst>
          </p:cNvPr>
          <p:cNvGrpSpPr/>
          <p:nvPr/>
        </p:nvGrpSpPr>
        <p:grpSpPr>
          <a:xfrm>
            <a:off x="3009928" y="20966947"/>
            <a:ext cx="2871706" cy="2993573"/>
            <a:chOff x="0" y="0"/>
            <a:chExt cx="812800" cy="812800"/>
          </a:xfrm>
        </p:grpSpPr>
        <p:sp>
          <p:nvSpPr>
            <p:cNvPr id="8" name="Freeform 7">
              <a:extLst>
                <a:ext uri="{FF2B5EF4-FFF2-40B4-BE49-F238E27FC236}">
                  <a16:creationId xmlns:a16="http://schemas.microsoft.com/office/drawing/2014/main" id="{68EBA451-0A32-F71B-2672-76B4ECE6E0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10C"/>
            </a:solidFill>
          </p:spPr>
          <p:txBody>
            <a:bodyPr/>
            <a:lstStyle/>
            <a:p>
              <a:endParaRPr lang="en-US"/>
            </a:p>
          </p:txBody>
        </p:sp>
        <p:sp>
          <p:nvSpPr>
            <p:cNvPr id="9" name="TextBox 8">
              <a:extLst>
                <a:ext uri="{FF2B5EF4-FFF2-40B4-BE49-F238E27FC236}">
                  <a16:creationId xmlns:a16="http://schemas.microsoft.com/office/drawing/2014/main" id="{E93F896E-7990-21EE-0371-974B3673487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9">
            <a:extLst>
              <a:ext uri="{FF2B5EF4-FFF2-40B4-BE49-F238E27FC236}">
                <a16:creationId xmlns:a16="http://schemas.microsoft.com/office/drawing/2014/main" id="{F1DBB337-1794-43A8-AB83-1AB06ADCD741}"/>
              </a:ext>
            </a:extLst>
          </p:cNvPr>
          <p:cNvGrpSpPr/>
          <p:nvPr/>
        </p:nvGrpSpPr>
        <p:grpSpPr>
          <a:xfrm>
            <a:off x="1822596" y="18241141"/>
            <a:ext cx="5246370" cy="11438759"/>
            <a:chOff x="0" y="0"/>
            <a:chExt cx="812800" cy="1772163"/>
          </a:xfrm>
        </p:grpSpPr>
        <p:sp>
          <p:nvSpPr>
            <p:cNvPr id="11" name="Freeform 10">
              <a:extLst>
                <a:ext uri="{FF2B5EF4-FFF2-40B4-BE49-F238E27FC236}">
                  <a16:creationId xmlns:a16="http://schemas.microsoft.com/office/drawing/2014/main" id="{DB001E1A-9A04-5658-5A24-429C74481A1E}"/>
                </a:ext>
              </a:extLst>
            </p:cNvPr>
            <p:cNvSpPr/>
            <p:nvPr/>
          </p:nvSpPr>
          <p:spPr>
            <a:xfrm>
              <a:off x="0" y="0"/>
              <a:ext cx="812800" cy="1772163"/>
            </a:xfrm>
            <a:custGeom>
              <a:avLst/>
              <a:gdLst/>
              <a:ahLst/>
              <a:cxnLst/>
              <a:rect l="l" t="t" r="r" b="b"/>
              <a:pathLst>
                <a:path w="812800" h="1772163">
                  <a:moveTo>
                    <a:pt x="33940" y="0"/>
                  </a:moveTo>
                  <a:lnTo>
                    <a:pt x="778860" y="0"/>
                  </a:lnTo>
                  <a:cubicBezTo>
                    <a:pt x="797604" y="0"/>
                    <a:pt x="812800" y="15196"/>
                    <a:pt x="812800" y="33940"/>
                  </a:cubicBezTo>
                  <a:lnTo>
                    <a:pt x="812800" y="1738223"/>
                  </a:lnTo>
                  <a:cubicBezTo>
                    <a:pt x="812800" y="1756967"/>
                    <a:pt x="797604" y="1772163"/>
                    <a:pt x="778860" y="1772163"/>
                  </a:cubicBezTo>
                  <a:lnTo>
                    <a:pt x="33940" y="1772163"/>
                  </a:lnTo>
                  <a:cubicBezTo>
                    <a:pt x="15196" y="1772163"/>
                    <a:pt x="0" y="1756967"/>
                    <a:pt x="0" y="1738223"/>
                  </a:cubicBezTo>
                  <a:lnTo>
                    <a:pt x="0" y="33940"/>
                  </a:lnTo>
                  <a:cubicBezTo>
                    <a:pt x="0" y="15196"/>
                    <a:pt x="15196" y="0"/>
                    <a:pt x="33940" y="0"/>
                  </a:cubicBezTo>
                  <a:close/>
                </a:path>
              </a:pathLst>
            </a:custGeom>
            <a:blipFill>
              <a:blip r:embed="rId2"/>
              <a:stretch>
                <a:fillRect t="-960" b="-960"/>
              </a:stretch>
            </a:blipFill>
          </p:spPr>
          <p:txBody>
            <a:bodyPr/>
            <a:lstStyle/>
            <a:p>
              <a:endParaRPr lang="en-US"/>
            </a:p>
          </p:txBody>
        </p:sp>
      </p:grpSp>
      <p:sp>
        <p:nvSpPr>
          <p:cNvPr id="12" name="TextBox 11">
            <a:extLst>
              <a:ext uri="{FF2B5EF4-FFF2-40B4-BE49-F238E27FC236}">
                <a16:creationId xmlns:a16="http://schemas.microsoft.com/office/drawing/2014/main" id="{B4BA73C3-FEF3-3897-6811-CCFE2724C1DA}"/>
              </a:ext>
            </a:extLst>
          </p:cNvPr>
          <p:cNvSpPr txBox="1"/>
          <p:nvPr/>
        </p:nvSpPr>
        <p:spPr>
          <a:xfrm>
            <a:off x="9144000" y="21104225"/>
            <a:ext cx="8715375" cy="2174875"/>
          </a:xfrm>
          <a:prstGeom prst="rect">
            <a:avLst/>
          </a:prstGeom>
        </p:spPr>
        <p:txBody>
          <a:bodyPr lIns="0" tIns="0" rIns="0" bIns="0" rtlCol="0" anchor="t">
            <a:spAutoFit/>
          </a:bodyPr>
          <a:lstStyle/>
          <a:p>
            <a:pPr algn="r">
              <a:lnSpc>
                <a:spcPts val="3499"/>
              </a:lnSpc>
            </a:pPr>
            <a:r>
              <a:rPr lang="en-US" sz="2499" dirty="0">
                <a:solidFill>
                  <a:srgbClr val="FFFFFF"/>
                </a:solidFill>
                <a:latin typeface="Canva Sans"/>
                <a:ea typeface="Canva Sans"/>
                <a:cs typeface="Canva Sans"/>
                <a:sym typeface="Canva Sans"/>
              </a:rPr>
              <a:t>Clarity: Making RTS lanes understandable at a glance</a:t>
            </a:r>
          </a:p>
          <a:p>
            <a:pPr algn="r">
              <a:lnSpc>
                <a:spcPts val="3499"/>
              </a:lnSpc>
            </a:pPr>
            <a:endParaRPr lang="en-US" sz="2499" dirty="0">
              <a:solidFill>
                <a:srgbClr val="FFFFFF"/>
              </a:solidFill>
              <a:latin typeface="Canva Sans"/>
              <a:ea typeface="Canva Sans"/>
              <a:cs typeface="Canva Sans"/>
              <a:sym typeface="Canva Sans"/>
            </a:endParaRPr>
          </a:p>
          <a:p>
            <a:pPr algn="r">
              <a:lnSpc>
                <a:spcPts val="3499"/>
              </a:lnSpc>
            </a:pPr>
            <a:r>
              <a:rPr lang="en-US" sz="2499" dirty="0">
                <a:solidFill>
                  <a:srgbClr val="FFFFFF"/>
                </a:solidFill>
                <a:latin typeface="Canva Sans"/>
                <a:ea typeface="Canva Sans"/>
                <a:cs typeface="Canva Sans"/>
                <a:sym typeface="Canva Sans"/>
              </a:rPr>
              <a:t>Real-time pressure: Balancing difficulty with usability</a:t>
            </a:r>
          </a:p>
          <a:p>
            <a:pPr algn="r">
              <a:lnSpc>
                <a:spcPts val="3499"/>
              </a:lnSpc>
            </a:pPr>
            <a:endParaRPr lang="en-US" sz="2499" dirty="0">
              <a:solidFill>
                <a:srgbClr val="FFFFFF"/>
              </a:solidFill>
              <a:latin typeface="Canva Sans"/>
              <a:ea typeface="Canva Sans"/>
              <a:cs typeface="Canva Sans"/>
              <a:sym typeface="Canva Sans"/>
            </a:endParaRPr>
          </a:p>
          <a:p>
            <a:pPr algn="r">
              <a:lnSpc>
                <a:spcPts val="3499"/>
              </a:lnSpc>
              <a:spcBef>
                <a:spcPct val="0"/>
              </a:spcBef>
            </a:pPr>
            <a:r>
              <a:rPr lang="en-US" sz="2499" dirty="0">
                <a:solidFill>
                  <a:srgbClr val="FFFFFF"/>
                </a:solidFill>
                <a:latin typeface="Canva Sans"/>
                <a:ea typeface="Canva Sans"/>
                <a:cs typeface="Canva Sans"/>
                <a:sym typeface="Canva Sans"/>
              </a:rPr>
              <a:t>Content overflow: Too many events/cards on small screen</a:t>
            </a:r>
          </a:p>
        </p:txBody>
      </p:sp>
      <p:sp>
        <p:nvSpPr>
          <p:cNvPr id="13" name="TextBox 12">
            <a:extLst>
              <a:ext uri="{FF2B5EF4-FFF2-40B4-BE49-F238E27FC236}">
                <a16:creationId xmlns:a16="http://schemas.microsoft.com/office/drawing/2014/main" id="{9D72AB28-F5AD-02E1-4F1A-ED957BC08F49}"/>
              </a:ext>
            </a:extLst>
          </p:cNvPr>
          <p:cNvSpPr txBox="1"/>
          <p:nvPr/>
        </p:nvSpPr>
        <p:spPr>
          <a:xfrm>
            <a:off x="10582275" y="19926300"/>
            <a:ext cx="7277100" cy="1483858"/>
          </a:xfrm>
          <a:prstGeom prst="rect">
            <a:avLst/>
          </a:prstGeom>
        </p:spPr>
        <p:txBody>
          <a:bodyPr lIns="0" tIns="0" rIns="0" bIns="0" rtlCol="0" anchor="t">
            <a:spAutoFit/>
          </a:bodyPr>
          <a:lstStyle/>
          <a:p>
            <a:pPr algn="r">
              <a:lnSpc>
                <a:spcPts val="12187"/>
              </a:lnSpc>
              <a:spcBef>
                <a:spcPct val="0"/>
              </a:spcBef>
            </a:pPr>
            <a:r>
              <a:rPr lang="en-US" sz="8705" dirty="0">
                <a:gradFill>
                  <a:gsLst>
                    <a:gs pos="0">
                      <a:srgbClr val="FFF7AD">
                        <a:alpha val="100000"/>
                      </a:srgbClr>
                    </a:gs>
                    <a:gs pos="100000">
                      <a:srgbClr val="FFA9F9">
                        <a:alpha val="100000"/>
                      </a:srgbClr>
                    </a:gs>
                  </a:gsLst>
                  <a:lin ang="0"/>
                </a:gradFill>
                <a:latin typeface="Canva Sans"/>
                <a:ea typeface="Canva Sans"/>
                <a:cs typeface="Canva Sans"/>
                <a:sym typeface="Canva Sans"/>
              </a:rPr>
              <a:t>CHALLENGES</a:t>
            </a:r>
          </a:p>
        </p:txBody>
      </p:sp>
      <p:sp>
        <p:nvSpPr>
          <p:cNvPr id="15" name="TextBox 3">
            <a:extLst>
              <a:ext uri="{FF2B5EF4-FFF2-40B4-BE49-F238E27FC236}">
                <a16:creationId xmlns:a16="http://schemas.microsoft.com/office/drawing/2014/main" id="{006CFC77-CB89-4B7B-39AB-02DB85CD291B}"/>
              </a:ext>
            </a:extLst>
          </p:cNvPr>
          <p:cNvSpPr txBox="1"/>
          <p:nvPr/>
        </p:nvSpPr>
        <p:spPr>
          <a:xfrm>
            <a:off x="1" y="15321569"/>
            <a:ext cx="1833562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
        <p:nvSpPr>
          <p:cNvPr id="16" name="TextBox 4">
            <a:extLst>
              <a:ext uri="{FF2B5EF4-FFF2-40B4-BE49-F238E27FC236}">
                <a16:creationId xmlns:a16="http://schemas.microsoft.com/office/drawing/2014/main" id="{3FB2E6EB-5ADE-627E-9EF5-AD749C7E0A09}"/>
              </a:ext>
            </a:extLst>
          </p:cNvPr>
          <p:cNvSpPr txBox="1"/>
          <p:nvPr/>
        </p:nvSpPr>
        <p:spPr>
          <a:xfrm>
            <a:off x="-142874" y="16053864"/>
            <a:ext cx="1843087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Tree>
  </p:cSld>
  <p:clrMapOvr>
    <a:masterClrMapping/>
  </p:clrMapOvr>
  <p:transition spd="slow">
    <p:cover dir="d"/>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E6760"/>
        </a:solidFill>
        <a:effectLst/>
      </p:bgPr>
    </p:bg>
    <p:spTree>
      <p:nvGrpSpPr>
        <p:cNvPr id="1" name=""/>
        <p:cNvGrpSpPr/>
        <p:nvPr/>
      </p:nvGrpSpPr>
      <p:grpSpPr>
        <a:xfrm>
          <a:off x="0" y="0"/>
          <a:ext cx="0" cy="0"/>
          <a:chOff x="0" y="0"/>
          <a:chExt cx="0" cy="0"/>
        </a:xfrm>
      </p:grpSpPr>
      <p:sp>
        <p:nvSpPr>
          <p:cNvPr id="16" name="TextBox 2">
            <a:extLst>
              <a:ext uri="{FF2B5EF4-FFF2-40B4-BE49-F238E27FC236}">
                <a16:creationId xmlns:a16="http://schemas.microsoft.com/office/drawing/2014/main" id="{EE259987-7355-80E7-D8EA-04ED3BE47926}"/>
              </a:ext>
            </a:extLst>
          </p:cNvPr>
          <p:cNvSpPr txBox="1"/>
          <p:nvPr/>
        </p:nvSpPr>
        <p:spPr>
          <a:xfrm>
            <a:off x="-76200" y="10629900"/>
            <a:ext cx="18592800" cy="4724242"/>
          </a:xfrm>
          <a:prstGeom prst="rect">
            <a:avLst/>
          </a:prstGeom>
        </p:spPr>
        <p:txBody>
          <a:bodyPr wrap="square" lIns="0" tIns="0" rIns="0" bIns="0" rtlCol="0" anchor="t">
            <a:spAutoFit/>
          </a:bodyPr>
          <a:lstStyle/>
          <a:p>
            <a:pPr algn="ctr">
              <a:lnSpc>
                <a:spcPts val="40031"/>
              </a:lnSpc>
              <a:spcBef>
                <a:spcPct val="0"/>
              </a:spcBef>
            </a:pPr>
            <a:r>
              <a:rPr lang="en-US" sz="28594" dirty="0">
                <a:ln>
                  <a:solidFill>
                    <a:schemeClr val="accent4">
                      <a:lumMod val="20000"/>
                      <a:lumOff val="80000"/>
                    </a:schemeClr>
                  </a:solidFill>
                </a:ln>
                <a:noFill/>
                <a:latin typeface="Raleway"/>
                <a:ea typeface="Raleway"/>
                <a:cs typeface="Raleway"/>
                <a:sym typeface="Raleway"/>
              </a:rPr>
              <a:t>SOLUTION</a:t>
            </a:r>
          </a:p>
        </p:txBody>
      </p:sp>
      <p:sp>
        <p:nvSpPr>
          <p:cNvPr id="17" name="TextBox 3">
            <a:extLst>
              <a:ext uri="{FF2B5EF4-FFF2-40B4-BE49-F238E27FC236}">
                <a16:creationId xmlns:a16="http://schemas.microsoft.com/office/drawing/2014/main" id="{0D05DAA4-35A7-B4A0-CFB7-2599DCDC4194}"/>
              </a:ext>
            </a:extLst>
          </p:cNvPr>
          <p:cNvSpPr txBox="1"/>
          <p:nvPr/>
        </p:nvSpPr>
        <p:spPr>
          <a:xfrm>
            <a:off x="-76200" y="10629900"/>
            <a:ext cx="18592800" cy="4724242"/>
          </a:xfrm>
          <a:prstGeom prst="rect">
            <a:avLst/>
          </a:prstGeom>
        </p:spPr>
        <p:txBody>
          <a:bodyPr wrap="square" lIns="0" tIns="0" rIns="0" bIns="0" rtlCol="0" anchor="t">
            <a:spAutoFit/>
          </a:bodyPr>
          <a:lstStyle/>
          <a:p>
            <a:pPr algn="ctr">
              <a:lnSpc>
                <a:spcPts val="40031"/>
              </a:lnSpc>
              <a:spcBef>
                <a:spcPct val="0"/>
              </a:spcBef>
            </a:pPr>
            <a:r>
              <a:rPr lang="en-US" sz="28594" dirty="0">
                <a:ln>
                  <a:solidFill>
                    <a:schemeClr val="accent4">
                      <a:lumMod val="20000"/>
                      <a:lumOff val="80000"/>
                    </a:schemeClr>
                  </a:solidFill>
                </a:ln>
                <a:noFill/>
                <a:latin typeface="Raleway"/>
                <a:ea typeface="Raleway"/>
                <a:cs typeface="Raleway"/>
                <a:sym typeface="Raleway"/>
              </a:rPr>
              <a:t>SOLUTION</a:t>
            </a:r>
          </a:p>
        </p:txBody>
      </p:sp>
      <p:sp>
        <p:nvSpPr>
          <p:cNvPr id="18" name="TextBox 4">
            <a:extLst>
              <a:ext uri="{FF2B5EF4-FFF2-40B4-BE49-F238E27FC236}">
                <a16:creationId xmlns:a16="http://schemas.microsoft.com/office/drawing/2014/main" id="{F199A243-83AF-A3A6-C4D8-16FD38FA3498}"/>
              </a:ext>
            </a:extLst>
          </p:cNvPr>
          <p:cNvSpPr txBox="1"/>
          <p:nvPr/>
        </p:nvSpPr>
        <p:spPr>
          <a:xfrm>
            <a:off x="-76200" y="10629900"/>
            <a:ext cx="18592800" cy="4724242"/>
          </a:xfrm>
          <a:prstGeom prst="rect">
            <a:avLst/>
          </a:prstGeom>
        </p:spPr>
        <p:txBody>
          <a:bodyPr wrap="square" lIns="0" tIns="0" rIns="0" bIns="0" rtlCol="0" anchor="t">
            <a:spAutoFit/>
          </a:bodyPr>
          <a:lstStyle/>
          <a:p>
            <a:pPr algn="ctr">
              <a:lnSpc>
                <a:spcPts val="40031"/>
              </a:lnSpc>
              <a:spcBef>
                <a:spcPct val="0"/>
              </a:spcBef>
            </a:pPr>
            <a:r>
              <a:rPr lang="en-US" sz="28594" dirty="0">
                <a:ln>
                  <a:solidFill>
                    <a:schemeClr val="accent4">
                      <a:lumMod val="20000"/>
                      <a:lumOff val="80000"/>
                    </a:schemeClr>
                  </a:solidFill>
                </a:ln>
                <a:noFill/>
                <a:latin typeface="Raleway"/>
                <a:ea typeface="Raleway"/>
                <a:cs typeface="Raleway"/>
                <a:sym typeface="Raleway"/>
              </a:rPr>
              <a:t>SOLUTION</a:t>
            </a:r>
          </a:p>
        </p:txBody>
      </p:sp>
      <p:sp>
        <p:nvSpPr>
          <p:cNvPr id="19" name="TextBox 5">
            <a:extLst>
              <a:ext uri="{FF2B5EF4-FFF2-40B4-BE49-F238E27FC236}">
                <a16:creationId xmlns:a16="http://schemas.microsoft.com/office/drawing/2014/main" id="{FF6AAF36-5CF5-2E92-D55F-D48271EED194}"/>
              </a:ext>
            </a:extLst>
          </p:cNvPr>
          <p:cNvSpPr txBox="1"/>
          <p:nvPr/>
        </p:nvSpPr>
        <p:spPr>
          <a:xfrm>
            <a:off x="-76200" y="10629900"/>
            <a:ext cx="18592800" cy="4724242"/>
          </a:xfrm>
          <a:prstGeom prst="rect">
            <a:avLst/>
          </a:prstGeom>
        </p:spPr>
        <p:txBody>
          <a:bodyPr wrap="square" lIns="0" tIns="0" rIns="0" bIns="0" rtlCol="0" anchor="t">
            <a:spAutoFit/>
          </a:bodyPr>
          <a:lstStyle/>
          <a:p>
            <a:pPr algn="ctr">
              <a:lnSpc>
                <a:spcPts val="40031"/>
              </a:lnSpc>
              <a:spcBef>
                <a:spcPct val="0"/>
              </a:spcBef>
            </a:pPr>
            <a:r>
              <a:rPr lang="en-US" sz="28594" dirty="0">
                <a:ln>
                  <a:solidFill>
                    <a:schemeClr val="accent4">
                      <a:lumMod val="20000"/>
                      <a:lumOff val="80000"/>
                    </a:schemeClr>
                  </a:solidFill>
                </a:ln>
                <a:noFill/>
                <a:latin typeface="Raleway"/>
                <a:ea typeface="Raleway"/>
                <a:cs typeface="Raleway"/>
                <a:sym typeface="Raleway"/>
              </a:rPr>
              <a:t>SOLUTION</a:t>
            </a:r>
          </a:p>
        </p:txBody>
      </p:sp>
      <p:sp>
        <p:nvSpPr>
          <p:cNvPr id="13" name="Rectangle 12">
            <a:extLst>
              <a:ext uri="{FF2B5EF4-FFF2-40B4-BE49-F238E27FC236}">
                <a16:creationId xmlns:a16="http://schemas.microsoft.com/office/drawing/2014/main" id="{6BA33348-EFA7-019F-4800-B28C4EAC8541}"/>
              </a:ext>
            </a:extLst>
          </p:cNvPr>
          <p:cNvSpPr/>
          <p:nvPr/>
        </p:nvSpPr>
        <p:spPr>
          <a:xfrm>
            <a:off x="0" y="0"/>
            <a:ext cx="18288000" cy="10287000"/>
          </a:xfrm>
          <a:prstGeom prst="rect">
            <a:avLst/>
          </a:prstGeom>
          <a:solidFill>
            <a:srgbClr val="6E6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95249" y="-428625"/>
            <a:ext cx="18383250" cy="3614131"/>
          </a:xfrm>
          <a:prstGeom prst="rect">
            <a:avLst/>
          </a:prstGeom>
        </p:spPr>
        <p:txBody>
          <a:bodyPr wrap="square" lIns="0" tIns="0" rIns="0" bIns="0" rtlCol="0" anchor="t">
            <a:spAutoFit/>
          </a:bodyPr>
          <a:lstStyle/>
          <a:p>
            <a:pPr algn="r">
              <a:lnSpc>
                <a:spcPts val="30628"/>
              </a:lnSpc>
              <a:spcBef>
                <a:spcPct val="0"/>
              </a:spcBef>
            </a:pPr>
            <a:r>
              <a:rPr lang="en-US" sz="21877" dirty="0">
                <a:gradFill>
                  <a:gsLst>
                    <a:gs pos="0">
                      <a:srgbClr val="FFF7AD">
                        <a:alpha val="100000"/>
                      </a:srgbClr>
                    </a:gs>
                    <a:gs pos="100000">
                      <a:srgbClr val="FFA9F9">
                        <a:alpha val="100000"/>
                      </a:srgbClr>
                    </a:gs>
                  </a:gsLst>
                  <a:lin ang="0"/>
                </a:gradFill>
                <a:latin typeface="Raleway"/>
                <a:ea typeface="Raleway"/>
                <a:cs typeface="Raleway"/>
                <a:sym typeface="Raleway"/>
              </a:rPr>
              <a:t>CHALLENGES</a:t>
            </a:r>
          </a:p>
        </p:txBody>
      </p:sp>
      <p:sp>
        <p:nvSpPr>
          <p:cNvPr id="3" name="TextBox 3"/>
          <p:cNvSpPr txBox="1"/>
          <p:nvPr/>
        </p:nvSpPr>
        <p:spPr>
          <a:xfrm>
            <a:off x="-95248" y="1882372"/>
            <a:ext cx="1833562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
        <p:nvSpPr>
          <p:cNvPr id="4" name="TextBox 4"/>
          <p:cNvSpPr txBox="1"/>
          <p:nvPr/>
        </p:nvSpPr>
        <p:spPr>
          <a:xfrm>
            <a:off x="-238123" y="4193370"/>
            <a:ext cx="1843087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
        <p:nvSpPr>
          <p:cNvPr id="5" name="TextBox 5"/>
          <p:cNvSpPr txBox="1"/>
          <p:nvPr/>
        </p:nvSpPr>
        <p:spPr>
          <a:xfrm>
            <a:off x="-238124" y="6504367"/>
            <a:ext cx="18383250"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grpSp>
        <p:nvGrpSpPr>
          <p:cNvPr id="6" name="Group 6"/>
          <p:cNvGrpSpPr/>
          <p:nvPr/>
        </p:nvGrpSpPr>
        <p:grpSpPr>
          <a:xfrm>
            <a:off x="176294" y="1028700"/>
            <a:ext cx="8538974" cy="853897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10C"/>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822596" y="2171765"/>
            <a:ext cx="5246370" cy="11438759"/>
            <a:chOff x="0" y="0"/>
            <a:chExt cx="812800" cy="1772163"/>
          </a:xfrm>
        </p:grpSpPr>
        <p:sp>
          <p:nvSpPr>
            <p:cNvPr id="10" name="Freeform 10"/>
            <p:cNvSpPr/>
            <p:nvPr/>
          </p:nvSpPr>
          <p:spPr>
            <a:xfrm>
              <a:off x="0" y="0"/>
              <a:ext cx="812800" cy="1772163"/>
            </a:xfrm>
            <a:custGeom>
              <a:avLst/>
              <a:gdLst/>
              <a:ahLst/>
              <a:cxnLst/>
              <a:rect l="l" t="t" r="r" b="b"/>
              <a:pathLst>
                <a:path w="812800" h="1772163">
                  <a:moveTo>
                    <a:pt x="33940" y="0"/>
                  </a:moveTo>
                  <a:lnTo>
                    <a:pt x="778860" y="0"/>
                  </a:lnTo>
                  <a:cubicBezTo>
                    <a:pt x="797604" y="0"/>
                    <a:pt x="812800" y="15196"/>
                    <a:pt x="812800" y="33940"/>
                  </a:cubicBezTo>
                  <a:lnTo>
                    <a:pt x="812800" y="1738223"/>
                  </a:lnTo>
                  <a:cubicBezTo>
                    <a:pt x="812800" y="1756967"/>
                    <a:pt x="797604" y="1772163"/>
                    <a:pt x="778860" y="1772163"/>
                  </a:cubicBezTo>
                  <a:lnTo>
                    <a:pt x="33940" y="1772163"/>
                  </a:lnTo>
                  <a:cubicBezTo>
                    <a:pt x="15196" y="1772163"/>
                    <a:pt x="0" y="1756967"/>
                    <a:pt x="0" y="1738223"/>
                  </a:cubicBezTo>
                  <a:lnTo>
                    <a:pt x="0" y="33940"/>
                  </a:lnTo>
                  <a:cubicBezTo>
                    <a:pt x="0" y="15196"/>
                    <a:pt x="15196" y="0"/>
                    <a:pt x="33940" y="0"/>
                  </a:cubicBezTo>
                  <a:close/>
                </a:path>
              </a:pathLst>
            </a:custGeom>
            <a:blipFill>
              <a:blip r:embed="rId2"/>
              <a:stretch>
                <a:fillRect t="-960" b="-960"/>
              </a:stretch>
            </a:blipFill>
          </p:spPr>
          <p:txBody>
            <a:bodyPr/>
            <a:lstStyle/>
            <a:p>
              <a:endParaRPr lang="en-US"/>
            </a:p>
          </p:txBody>
        </p:sp>
      </p:grpSp>
      <p:sp>
        <p:nvSpPr>
          <p:cNvPr id="11" name="TextBox 11"/>
          <p:cNvSpPr txBox="1"/>
          <p:nvPr/>
        </p:nvSpPr>
        <p:spPr>
          <a:xfrm>
            <a:off x="9144000" y="6303856"/>
            <a:ext cx="8715375" cy="2174875"/>
          </a:xfrm>
          <a:prstGeom prst="rect">
            <a:avLst/>
          </a:prstGeom>
        </p:spPr>
        <p:txBody>
          <a:bodyPr lIns="0" tIns="0" rIns="0" bIns="0" rtlCol="0" anchor="t">
            <a:spAutoFit/>
          </a:bodyPr>
          <a:lstStyle/>
          <a:p>
            <a:pPr algn="r">
              <a:lnSpc>
                <a:spcPts val="3499"/>
              </a:lnSpc>
            </a:pPr>
            <a:r>
              <a:rPr lang="en-US" sz="2499">
                <a:solidFill>
                  <a:srgbClr val="FFFFFF"/>
                </a:solidFill>
                <a:latin typeface="Canva Sans"/>
                <a:ea typeface="Canva Sans"/>
                <a:cs typeface="Canva Sans"/>
                <a:sym typeface="Canva Sans"/>
              </a:rPr>
              <a:t>Clarity: Making RTS lanes understandable at a glance</a:t>
            </a:r>
          </a:p>
          <a:p>
            <a:pPr algn="r">
              <a:lnSpc>
                <a:spcPts val="3499"/>
              </a:lnSpc>
            </a:pPr>
            <a:endParaRPr lang="en-US" sz="2499">
              <a:solidFill>
                <a:srgbClr val="FFFFFF"/>
              </a:solidFill>
              <a:latin typeface="Canva Sans"/>
              <a:ea typeface="Canva Sans"/>
              <a:cs typeface="Canva Sans"/>
              <a:sym typeface="Canva Sans"/>
            </a:endParaRPr>
          </a:p>
          <a:p>
            <a:pPr algn="r">
              <a:lnSpc>
                <a:spcPts val="3499"/>
              </a:lnSpc>
            </a:pPr>
            <a:r>
              <a:rPr lang="en-US" sz="2499">
                <a:solidFill>
                  <a:srgbClr val="FFFFFF"/>
                </a:solidFill>
                <a:latin typeface="Canva Sans"/>
                <a:ea typeface="Canva Sans"/>
                <a:cs typeface="Canva Sans"/>
                <a:sym typeface="Canva Sans"/>
              </a:rPr>
              <a:t>Real-time pressure: Balancing difficulty with usability</a:t>
            </a:r>
          </a:p>
          <a:p>
            <a:pPr algn="r">
              <a:lnSpc>
                <a:spcPts val="3499"/>
              </a:lnSpc>
            </a:pPr>
            <a:endParaRPr lang="en-US" sz="2499">
              <a:solidFill>
                <a:srgbClr val="FFFFFF"/>
              </a:solidFill>
              <a:latin typeface="Canva Sans"/>
              <a:ea typeface="Canva Sans"/>
              <a:cs typeface="Canva Sans"/>
              <a:sym typeface="Canva Sans"/>
            </a:endParaRPr>
          </a:p>
          <a:p>
            <a:pPr algn="r">
              <a:lnSpc>
                <a:spcPts val="3499"/>
              </a:lnSpc>
              <a:spcBef>
                <a:spcPct val="0"/>
              </a:spcBef>
            </a:pPr>
            <a:r>
              <a:rPr lang="en-US" sz="2499">
                <a:solidFill>
                  <a:srgbClr val="FFFFFF"/>
                </a:solidFill>
                <a:latin typeface="Canva Sans"/>
                <a:ea typeface="Canva Sans"/>
                <a:cs typeface="Canva Sans"/>
                <a:sym typeface="Canva Sans"/>
              </a:rPr>
              <a:t>Content overflow: Too many events/cards on small screen</a:t>
            </a:r>
          </a:p>
        </p:txBody>
      </p:sp>
      <p:sp>
        <p:nvSpPr>
          <p:cNvPr id="12" name="TextBox 12"/>
          <p:cNvSpPr txBox="1"/>
          <p:nvPr/>
        </p:nvSpPr>
        <p:spPr>
          <a:xfrm>
            <a:off x="10582275" y="3814329"/>
            <a:ext cx="7277100" cy="1483858"/>
          </a:xfrm>
          <a:prstGeom prst="rect">
            <a:avLst/>
          </a:prstGeom>
        </p:spPr>
        <p:txBody>
          <a:bodyPr lIns="0" tIns="0" rIns="0" bIns="0" rtlCol="0" anchor="t">
            <a:spAutoFit/>
          </a:bodyPr>
          <a:lstStyle/>
          <a:p>
            <a:pPr algn="r">
              <a:lnSpc>
                <a:spcPts val="12187"/>
              </a:lnSpc>
              <a:spcBef>
                <a:spcPct val="0"/>
              </a:spcBef>
            </a:pPr>
            <a:r>
              <a:rPr lang="en-US" sz="8705">
                <a:gradFill>
                  <a:gsLst>
                    <a:gs pos="0">
                      <a:srgbClr val="FFF7AD">
                        <a:alpha val="100000"/>
                      </a:srgbClr>
                    </a:gs>
                    <a:gs pos="100000">
                      <a:srgbClr val="FFA9F9">
                        <a:alpha val="100000"/>
                      </a:srgbClr>
                    </a:gs>
                  </a:gsLst>
                  <a:lin ang="0"/>
                </a:gradFill>
                <a:latin typeface="Canva Sans"/>
                <a:ea typeface="Canva Sans"/>
                <a:cs typeface="Canva Sans"/>
                <a:sym typeface="Canva Sans"/>
              </a:rPr>
              <a:t>CHALLENGES</a:t>
            </a:r>
          </a:p>
        </p:txBody>
      </p:sp>
      <p:sp>
        <p:nvSpPr>
          <p:cNvPr id="14" name="TextBox 3">
            <a:extLst>
              <a:ext uri="{FF2B5EF4-FFF2-40B4-BE49-F238E27FC236}">
                <a16:creationId xmlns:a16="http://schemas.microsoft.com/office/drawing/2014/main" id="{C2F4C40C-4741-7F5F-FC74-759CF61A8BFB}"/>
              </a:ext>
            </a:extLst>
          </p:cNvPr>
          <p:cNvSpPr txBox="1"/>
          <p:nvPr/>
        </p:nvSpPr>
        <p:spPr>
          <a:xfrm>
            <a:off x="-119061" y="-5310765"/>
            <a:ext cx="1833562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
        <p:nvSpPr>
          <p:cNvPr id="15" name="TextBox 4">
            <a:extLst>
              <a:ext uri="{FF2B5EF4-FFF2-40B4-BE49-F238E27FC236}">
                <a16:creationId xmlns:a16="http://schemas.microsoft.com/office/drawing/2014/main" id="{751580B4-C5A9-C5AF-1E78-A055A207E225}"/>
              </a:ext>
            </a:extLst>
          </p:cNvPr>
          <p:cNvSpPr txBox="1"/>
          <p:nvPr/>
        </p:nvSpPr>
        <p:spPr>
          <a:xfrm>
            <a:off x="-261936" y="-2999767"/>
            <a:ext cx="1843087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E6760"/>
        </a:solidFill>
        <a:effectLst/>
      </p:bgPr>
    </p:bg>
    <p:spTree>
      <p:nvGrpSpPr>
        <p:cNvPr id="1" name=""/>
        <p:cNvGrpSpPr/>
        <p:nvPr/>
      </p:nvGrpSpPr>
      <p:grpSpPr>
        <a:xfrm>
          <a:off x="0" y="0"/>
          <a:ext cx="0" cy="0"/>
          <a:chOff x="0" y="0"/>
          <a:chExt cx="0" cy="0"/>
        </a:xfrm>
      </p:grpSpPr>
      <p:sp>
        <p:nvSpPr>
          <p:cNvPr id="2" name="TextBox 2"/>
          <p:cNvSpPr txBox="1"/>
          <p:nvPr/>
        </p:nvSpPr>
        <p:spPr>
          <a:xfrm>
            <a:off x="-76200" y="-1790700"/>
            <a:ext cx="18592800" cy="4724242"/>
          </a:xfrm>
          <a:prstGeom prst="rect">
            <a:avLst/>
          </a:prstGeom>
        </p:spPr>
        <p:txBody>
          <a:bodyPr wrap="square" lIns="0" tIns="0" rIns="0" bIns="0" rtlCol="0" anchor="t">
            <a:spAutoFit/>
          </a:bodyPr>
          <a:lstStyle/>
          <a:p>
            <a:pPr algn="ctr">
              <a:lnSpc>
                <a:spcPts val="40031"/>
              </a:lnSpc>
              <a:spcBef>
                <a:spcPct val="0"/>
              </a:spcBef>
            </a:pPr>
            <a:r>
              <a:rPr lang="en-US" sz="28594" dirty="0">
                <a:gradFill>
                  <a:gsLst>
                    <a:gs pos="0">
                      <a:srgbClr val="FFF7AD">
                        <a:alpha val="100000"/>
                      </a:srgbClr>
                    </a:gs>
                    <a:gs pos="100000">
                      <a:srgbClr val="FFA9F9">
                        <a:alpha val="100000"/>
                      </a:srgbClr>
                    </a:gs>
                  </a:gsLst>
                  <a:lin ang="0"/>
                </a:gradFill>
                <a:latin typeface="Raleway"/>
                <a:ea typeface="Raleway"/>
                <a:cs typeface="Raleway"/>
                <a:sym typeface="Raleway"/>
              </a:rPr>
              <a:t>SOLUTION</a:t>
            </a:r>
          </a:p>
        </p:txBody>
      </p:sp>
      <p:sp>
        <p:nvSpPr>
          <p:cNvPr id="3" name="TextBox 3"/>
          <p:cNvSpPr txBox="1"/>
          <p:nvPr/>
        </p:nvSpPr>
        <p:spPr>
          <a:xfrm>
            <a:off x="-76200" y="1096231"/>
            <a:ext cx="18592800" cy="4724242"/>
          </a:xfrm>
          <a:prstGeom prst="rect">
            <a:avLst/>
          </a:prstGeom>
        </p:spPr>
        <p:txBody>
          <a:bodyPr wrap="square" lIns="0" tIns="0" rIns="0" bIns="0" rtlCol="0" anchor="t">
            <a:spAutoFit/>
          </a:bodyPr>
          <a:lstStyle/>
          <a:p>
            <a:pPr algn="ctr">
              <a:lnSpc>
                <a:spcPts val="40031"/>
              </a:lnSpc>
              <a:spcBef>
                <a:spcPct val="0"/>
              </a:spcBef>
            </a:pPr>
            <a:r>
              <a:rPr lang="en-US" sz="28594">
                <a:gradFill>
                  <a:gsLst>
                    <a:gs pos="0">
                      <a:srgbClr val="FFF7AD">
                        <a:alpha val="100000"/>
                      </a:srgbClr>
                    </a:gs>
                    <a:gs pos="100000">
                      <a:srgbClr val="FFA9F9">
                        <a:alpha val="100000"/>
                      </a:srgbClr>
                    </a:gs>
                  </a:gsLst>
                  <a:lin ang="0"/>
                </a:gradFill>
                <a:latin typeface="Raleway"/>
                <a:ea typeface="Raleway"/>
                <a:cs typeface="Raleway"/>
                <a:sym typeface="Raleway"/>
              </a:rPr>
              <a:t>SOLUTION</a:t>
            </a:r>
          </a:p>
        </p:txBody>
      </p:sp>
      <p:sp>
        <p:nvSpPr>
          <p:cNvPr id="4" name="TextBox 4"/>
          <p:cNvSpPr txBox="1"/>
          <p:nvPr/>
        </p:nvSpPr>
        <p:spPr>
          <a:xfrm>
            <a:off x="-76200" y="3983161"/>
            <a:ext cx="18592800" cy="4724242"/>
          </a:xfrm>
          <a:prstGeom prst="rect">
            <a:avLst/>
          </a:prstGeom>
        </p:spPr>
        <p:txBody>
          <a:bodyPr wrap="square" lIns="0" tIns="0" rIns="0" bIns="0" rtlCol="0" anchor="t">
            <a:spAutoFit/>
          </a:bodyPr>
          <a:lstStyle/>
          <a:p>
            <a:pPr algn="ctr">
              <a:lnSpc>
                <a:spcPts val="40031"/>
              </a:lnSpc>
              <a:spcBef>
                <a:spcPct val="0"/>
              </a:spcBef>
            </a:pPr>
            <a:r>
              <a:rPr lang="en-US" sz="28594">
                <a:gradFill>
                  <a:gsLst>
                    <a:gs pos="0">
                      <a:srgbClr val="FFF7AD">
                        <a:alpha val="100000"/>
                      </a:srgbClr>
                    </a:gs>
                    <a:gs pos="100000">
                      <a:srgbClr val="FFA9F9">
                        <a:alpha val="100000"/>
                      </a:srgbClr>
                    </a:gs>
                  </a:gsLst>
                  <a:lin ang="0"/>
                </a:gradFill>
                <a:latin typeface="Raleway"/>
                <a:ea typeface="Raleway"/>
                <a:cs typeface="Raleway"/>
                <a:sym typeface="Raleway"/>
              </a:rPr>
              <a:t>SOLUTION</a:t>
            </a:r>
          </a:p>
        </p:txBody>
      </p:sp>
      <p:sp>
        <p:nvSpPr>
          <p:cNvPr id="5" name="TextBox 5"/>
          <p:cNvSpPr txBox="1"/>
          <p:nvPr/>
        </p:nvSpPr>
        <p:spPr>
          <a:xfrm>
            <a:off x="-76200" y="6870092"/>
            <a:ext cx="18592800" cy="4724242"/>
          </a:xfrm>
          <a:prstGeom prst="rect">
            <a:avLst/>
          </a:prstGeom>
        </p:spPr>
        <p:txBody>
          <a:bodyPr wrap="square" lIns="0" tIns="0" rIns="0" bIns="0" rtlCol="0" anchor="t">
            <a:spAutoFit/>
          </a:bodyPr>
          <a:lstStyle/>
          <a:p>
            <a:pPr algn="ctr">
              <a:lnSpc>
                <a:spcPts val="40031"/>
              </a:lnSpc>
              <a:spcBef>
                <a:spcPct val="0"/>
              </a:spcBef>
            </a:pPr>
            <a:r>
              <a:rPr lang="en-US" sz="28594">
                <a:gradFill>
                  <a:gsLst>
                    <a:gs pos="0">
                      <a:srgbClr val="FFF7AD">
                        <a:alpha val="100000"/>
                      </a:srgbClr>
                    </a:gs>
                    <a:gs pos="100000">
                      <a:srgbClr val="FFA9F9">
                        <a:alpha val="100000"/>
                      </a:srgbClr>
                    </a:gs>
                  </a:gsLst>
                  <a:lin ang="0"/>
                </a:gradFill>
                <a:latin typeface="Raleway"/>
                <a:ea typeface="Raleway"/>
                <a:cs typeface="Raleway"/>
                <a:sym typeface="Raleway"/>
              </a:rPr>
              <a:t>SOLUTION</a:t>
            </a:r>
          </a:p>
        </p:txBody>
      </p:sp>
      <p:sp>
        <p:nvSpPr>
          <p:cNvPr id="7" name="TextBox 2">
            <a:extLst>
              <a:ext uri="{FF2B5EF4-FFF2-40B4-BE49-F238E27FC236}">
                <a16:creationId xmlns:a16="http://schemas.microsoft.com/office/drawing/2014/main" id="{0B9D5869-4D0D-F68A-4406-988C2EFF28E5}"/>
              </a:ext>
            </a:extLst>
          </p:cNvPr>
          <p:cNvSpPr txBox="1"/>
          <p:nvPr/>
        </p:nvSpPr>
        <p:spPr>
          <a:xfrm>
            <a:off x="-95249" y="-10648249"/>
            <a:ext cx="18383250" cy="3614131"/>
          </a:xfrm>
          <a:prstGeom prst="rect">
            <a:avLst/>
          </a:prstGeom>
        </p:spPr>
        <p:txBody>
          <a:bodyPr wrap="square" lIns="0" tIns="0" rIns="0" bIns="0" rtlCol="0" anchor="t">
            <a:spAutoFit/>
          </a:bodyPr>
          <a:lstStyle/>
          <a:p>
            <a:pPr algn="r">
              <a:lnSpc>
                <a:spcPts val="30628"/>
              </a:lnSpc>
              <a:spcBef>
                <a:spcPct val="0"/>
              </a:spcBef>
            </a:pPr>
            <a:r>
              <a:rPr lang="en-US" sz="21877" dirty="0">
                <a:gradFill>
                  <a:gsLst>
                    <a:gs pos="0">
                      <a:srgbClr val="FFF7AD">
                        <a:alpha val="100000"/>
                      </a:srgbClr>
                    </a:gs>
                    <a:gs pos="100000">
                      <a:srgbClr val="FFA9F9">
                        <a:alpha val="100000"/>
                      </a:srgbClr>
                    </a:gs>
                  </a:gsLst>
                  <a:lin ang="0"/>
                </a:gradFill>
                <a:latin typeface="Raleway"/>
                <a:ea typeface="Raleway"/>
                <a:cs typeface="Raleway"/>
                <a:sym typeface="Raleway"/>
              </a:rPr>
              <a:t>CHALLENGES</a:t>
            </a:r>
          </a:p>
        </p:txBody>
      </p:sp>
      <p:sp>
        <p:nvSpPr>
          <p:cNvPr id="8" name="TextBox 3">
            <a:extLst>
              <a:ext uri="{FF2B5EF4-FFF2-40B4-BE49-F238E27FC236}">
                <a16:creationId xmlns:a16="http://schemas.microsoft.com/office/drawing/2014/main" id="{36292909-3F63-7D9C-D5DE-0F0FC4ABAB37}"/>
              </a:ext>
            </a:extLst>
          </p:cNvPr>
          <p:cNvSpPr txBox="1"/>
          <p:nvPr/>
        </p:nvSpPr>
        <p:spPr>
          <a:xfrm>
            <a:off x="-95248" y="-10325100"/>
            <a:ext cx="1833562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
        <p:nvSpPr>
          <p:cNvPr id="9" name="TextBox 4">
            <a:extLst>
              <a:ext uri="{FF2B5EF4-FFF2-40B4-BE49-F238E27FC236}">
                <a16:creationId xmlns:a16="http://schemas.microsoft.com/office/drawing/2014/main" id="{9FB73117-8442-4F29-B42A-B7DDE569525A}"/>
              </a:ext>
            </a:extLst>
          </p:cNvPr>
          <p:cNvSpPr txBox="1"/>
          <p:nvPr/>
        </p:nvSpPr>
        <p:spPr>
          <a:xfrm>
            <a:off x="-238123" y="-9976831"/>
            <a:ext cx="18430874"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sp>
        <p:nvSpPr>
          <p:cNvPr id="10" name="TextBox 5">
            <a:extLst>
              <a:ext uri="{FF2B5EF4-FFF2-40B4-BE49-F238E27FC236}">
                <a16:creationId xmlns:a16="http://schemas.microsoft.com/office/drawing/2014/main" id="{92241B59-9EC5-897A-22D0-BAF5832D10BA}"/>
              </a:ext>
            </a:extLst>
          </p:cNvPr>
          <p:cNvSpPr txBox="1"/>
          <p:nvPr/>
        </p:nvSpPr>
        <p:spPr>
          <a:xfrm>
            <a:off x="-238124" y="-9639300"/>
            <a:ext cx="18383250" cy="3614131"/>
          </a:xfrm>
          <a:prstGeom prst="rect">
            <a:avLst/>
          </a:prstGeom>
        </p:spPr>
        <p:txBody>
          <a:bodyPr wrap="square" lIns="0" tIns="0" rIns="0" bIns="0" rtlCol="0" anchor="t">
            <a:spAutoFit/>
          </a:bodyPr>
          <a:lstStyle/>
          <a:p>
            <a:pPr algn="r">
              <a:lnSpc>
                <a:spcPts val="30628"/>
              </a:lnSpc>
              <a:spcBef>
                <a:spcPct val="0"/>
              </a:spcBef>
            </a:pPr>
            <a:r>
              <a:rPr lang="en-US" sz="21877" dirty="0">
                <a:solidFill>
                  <a:srgbClr val="000000">
                    <a:alpha val="21961"/>
                  </a:srgbClr>
                </a:solidFill>
                <a:latin typeface="Raleway"/>
                <a:ea typeface="Raleway"/>
                <a:cs typeface="Raleway"/>
                <a:sym typeface="Raleway"/>
              </a:rPr>
              <a:t>CHALLENGES</a:t>
            </a:r>
          </a:p>
        </p:txBody>
      </p:sp>
      <p:grpSp>
        <p:nvGrpSpPr>
          <p:cNvPr id="11" name="Group 6">
            <a:extLst>
              <a:ext uri="{FF2B5EF4-FFF2-40B4-BE49-F238E27FC236}">
                <a16:creationId xmlns:a16="http://schemas.microsoft.com/office/drawing/2014/main" id="{24388A04-829D-DFD4-26B3-4A614279ED63}"/>
              </a:ext>
            </a:extLst>
          </p:cNvPr>
          <p:cNvGrpSpPr/>
          <p:nvPr/>
        </p:nvGrpSpPr>
        <p:grpSpPr>
          <a:xfrm>
            <a:off x="3622630" y="-13768482"/>
            <a:ext cx="1646301" cy="7405782"/>
            <a:chOff x="0" y="0"/>
            <a:chExt cx="812800" cy="812800"/>
          </a:xfrm>
        </p:grpSpPr>
        <p:sp>
          <p:nvSpPr>
            <p:cNvPr id="12" name="Freeform 7">
              <a:extLst>
                <a:ext uri="{FF2B5EF4-FFF2-40B4-BE49-F238E27FC236}">
                  <a16:creationId xmlns:a16="http://schemas.microsoft.com/office/drawing/2014/main" id="{3E3181D3-871A-0672-ADDA-61ABF08504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10C"/>
            </a:solidFill>
          </p:spPr>
          <p:txBody>
            <a:bodyPr/>
            <a:lstStyle/>
            <a:p>
              <a:endParaRPr lang="en-US"/>
            </a:p>
          </p:txBody>
        </p:sp>
        <p:sp>
          <p:nvSpPr>
            <p:cNvPr id="13" name="TextBox 8">
              <a:extLst>
                <a:ext uri="{FF2B5EF4-FFF2-40B4-BE49-F238E27FC236}">
                  <a16:creationId xmlns:a16="http://schemas.microsoft.com/office/drawing/2014/main" id="{54CF8ADB-CFB1-2887-B5B8-5DFAFA2C418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9">
            <a:extLst>
              <a:ext uri="{FF2B5EF4-FFF2-40B4-BE49-F238E27FC236}">
                <a16:creationId xmlns:a16="http://schemas.microsoft.com/office/drawing/2014/main" id="{39C32BB0-8659-639E-7B4A-200C3B71F13C}"/>
              </a:ext>
            </a:extLst>
          </p:cNvPr>
          <p:cNvGrpSpPr/>
          <p:nvPr/>
        </p:nvGrpSpPr>
        <p:grpSpPr>
          <a:xfrm>
            <a:off x="1822596" y="-15049500"/>
            <a:ext cx="5246370" cy="11438759"/>
            <a:chOff x="0" y="0"/>
            <a:chExt cx="812800" cy="1772163"/>
          </a:xfrm>
        </p:grpSpPr>
        <p:sp>
          <p:nvSpPr>
            <p:cNvPr id="15" name="Freeform 10">
              <a:extLst>
                <a:ext uri="{FF2B5EF4-FFF2-40B4-BE49-F238E27FC236}">
                  <a16:creationId xmlns:a16="http://schemas.microsoft.com/office/drawing/2014/main" id="{3F7FB9C0-966C-24BE-A9AF-5A064FEDF4CF}"/>
                </a:ext>
              </a:extLst>
            </p:cNvPr>
            <p:cNvSpPr/>
            <p:nvPr/>
          </p:nvSpPr>
          <p:spPr>
            <a:xfrm>
              <a:off x="0" y="0"/>
              <a:ext cx="812800" cy="1772163"/>
            </a:xfrm>
            <a:custGeom>
              <a:avLst/>
              <a:gdLst/>
              <a:ahLst/>
              <a:cxnLst/>
              <a:rect l="l" t="t" r="r" b="b"/>
              <a:pathLst>
                <a:path w="812800" h="1772163">
                  <a:moveTo>
                    <a:pt x="33940" y="0"/>
                  </a:moveTo>
                  <a:lnTo>
                    <a:pt x="778860" y="0"/>
                  </a:lnTo>
                  <a:cubicBezTo>
                    <a:pt x="797604" y="0"/>
                    <a:pt x="812800" y="15196"/>
                    <a:pt x="812800" y="33940"/>
                  </a:cubicBezTo>
                  <a:lnTo>
                    <a:pt x="812800" y="1738223"/>
                  </a:lnTo>
                  <a:cubicBezTo>
                    <a:pt x="812800" y="1756967"/>
                    <a:pt x="797604" y="1772163"/>
                    <a:pt x="778860" y="1772163"/>
                  </a:cubicBezTo>
                  <a:lnTo>
                    <a:pt x="33940" y="1772163"/>
                  </a:lnTo>
                  <a:cubicBezTo>
                    <a:pt x="15196" y="1772163"/>
                    <a:pt x="0" y="1756967"/>
                    <a:pt x="0" y="1738223"/>
                  </a:cubicBezTo>
                  <a:lnTo>
                    <a:pt x="0" y="33940"/>
                  </a:lnTo>
                  <a:cubicBezTo>
                    <a:pt x="0" y="15196"/>
                    <a:pt x="15196" y="0"/>
                    <a:pt x="33940" y="0"/>
                  </a:cubicBezTo>
                  <a:close/>
                </a:path>
              </a:pathLst>
            </a:custGeom>
            <a:blipFill>
              <a:blip r:embed="rId2"/>
              <a:stretch>
                <a:fillRect t="-960" b="-960"/>
              </a:stretch>
            </a:blipFill>
          </p:spPr>
          <p:txBody>
            <a:bodyPr/>
            <a:lstStyle/>
            <a:p>
              <a:endParaRPr lang="en-US"/>
            </a:p>
          </p:txBody>
        </p:sp>
      </p:grpSp>
      <p:sp>
        <p:nvSpPr>
          <p:cNvPr id="16" name="TextBox 11">
            <a:extLst>
              <a:ext uri="{FF2B5EF4-FFF2-40B4-BE49-F238E27FC236}">
                <a16:creationId xmlns:a16="http://schemas.microsoft.com/office/drawing/2014/main" id="{4E72AB5B-DB57-B0A1-FF0C-0E5FEFDCD9AA}"/>
              </a:ext>
            </a:extLst>
          </p:cNvPr>
          <p:cNvSpPr txBox="1"/>
          <p:nvPr/>
        </p:nvSpPr>
        <p:spPr>
          <a:xfrm>
            <a:off x="9144000" y="-3915768"/>
            <a:ext cx="8715375" cy="2174875"/>
          </a:xfrm>
          <a:prstGeom prst="rect">
            <a:avLst/>
          </a:prstGeom>
        </p:spPr>
        <p:txBody>
          <a:bodyPr lIns="0" tIns="0" rIns="0" bIns="0" rtlCol="0" anchor="t">
            <a:spAutoFit/>
          </a:bodyPr>
          <a:lstStyle/>
          <a:p>
            <a:pPr algn="r">
              <a:lnSpc>
                <a:spcPts val="3499"/>
              </a:lnSpc>
            </a:pPr>
            <a:r>
              <a:rPr lang="en-US" sz="2499">
                <a:solidFill>
                  <a:srgbClr val="FFFFFF"/>
                </a:solidFill>
                <a:latin typeface="Canva Sans"/>
                <a:ea typeface="Canva Sans"/>
                <a:cs typeface="Canva Sans"/>
                <a:sym typeface="Canva Sans"/>
              </a:rPr>
              <a:t>Clarity: Making RTS lanes understandable at a glance</a:t>
            </a:r>
          </a:p>
          <a:p>
            <a:pPr algn="r">
              <a:lnSpc>
                <a:spcPts val="3499"/>
              </a:lnSpc>
            </a:pPr>
            <a:endParaRPr lang="en-US" sz="2499">
              <a:solidFill>
                <a:srgbClr val="FFFFFF"/>
              </a:solidFill>
              <a:latin typeface="Canva Sans"/>
              <a:ea typeface="Canva Sans"/>
              <a:cs typeface="Canva Sans"/>
              <a:sym typeface="Canva Sans"/>
            </a:endParaRPr>
          </a:p>
          <a:p>
            <a:pPr algn="r">
              <a:lnSpc>
                <a:spcPts val="3499"/>
              </a:lnSpc>
            </a:pPr>
            <a:r>
              <a:rPr lang="en-US" sz="2499">
                <a:solidFill>
                  <a:srgbClr val="FFFFFF"/>
                </a:solidFill>
                <a:latin typeface="Canva Sans"/>
                <a:ea typeface="Canva Sans"/>
                <a:cs typeface="Canva Sans"/>
                <a:sym typeface="Canva Sans"/>
              </a:rPr>
              <a:t>Real-time pressure: Balancing difficulty with usability</a:t>
            </a:r>
          </a:p>
          <a:p>
            <a:pPr algn="r">
              <a:lnSpc>
                <a:spcPts val="3499"/>
              </a:lnSpc>
            </a:pPr>
            <a:endParaRPr lang="en-US" sz="2499">
              <a:solidFill>
                <a:srgbClr val="FFFFFF"/>
              </a:solidFill>
              <a:latin typeface="Canva Sans"/>
              <a:ea typeface="Canva Sans"/>
              <a:cs typeface="Canva Sans"/>
              <a:sym typeface="Canva Sans"/>
            </a:endParaRPr>
          </a:p>
          <a:p>
            <a:pPr algn="r">
              <a:lnSpc>
                <a:spcPts val="3499"/>
              </a:lnSpc>
              <a:spcBef>
                <a:spcPct val="0"/>
              </a:spcBef>
            </a:pPr>
            <a:r>
              <a:rPr lang="en-US" sz="2499">
                <a:solidFill>
                  <a:srgbClr val="FFFFFF"/>
                </a:solidFill>
                <a:latin typeface="Canva Sans"/>
                <a:ea typeface="Canva Sans"/>
                <a:cs typeface="Canva Sans"/>
                <a:sym typeface="Canva Sans"/>
              </a:rPr>
              <a:t>Content overflow: Too many events/cards on small screen</a:t>
            </a:r>
          </a:p>
        </p:txBody>
      </p:sp>
      <p:sp>
        <p:nvSpPr>
          <p:cNvPr id="17" name="TextBox 12">
            <a:extLst>
              <a:ext uri="{FF2B5EF4-FFF2-40B4-BE49-F238E27FC236}">
                <a16:creationId xmlns:a16="http://schemas.microsoft.com/office/drawing/2014/main" id="{8AE1C87D-D019-6364-FE75-736DD9CD9CAF}"/>
              </a:ext>
            </a:extLst>
          </p:cNvPr>
          <p:cNvSpPr txBox="1"/>
          <p:nvPr/>
        </p:nvSpPr>
        <p:spPr>
          <a:xfrm>
            <a:off x="10582275" y="-6405295"/>
            <a:ext cx="7277100" cy="1483858"/>
          </a:xfrm>
          <a:prstGeom prst="rect">
            <a:avLst/>
          </a:prstGeom>
        </p:spPr>
        <p:txBody>
          <a:bodyPr lIns="0" tIns="0" rIns="0" bIns="0" rtlCol="0" anchor="t">
            <a:spAutoFit/>
          </a:bodyPr>
          <a:lstStyle/>
          <a:p>
            <a:pPr algn="r">
              <a:lnSpc>
                <a:spcPts val="12187"/>
              </a:lnSpc>
              <a:spcBef>
                <a:spcPct val="0"/>
              </a:spcBef>
            </a:pPr>
            <a:r>
              <a:rPr lang="en-US" sz="8705">
                <a:gradFill>
                  <a:gsLst>
                    <a:gs pos="0">
                      <a:srgbClr val="FFF7AD">
                        <a:alpha val="100000"/>
                      </a:srgbClr>
                    </a:gs>
                    <a:gs pos="100000">
                      <a:srgbClr val="FFA9F9">
                        <a:alpha val="100000"/>
                      </a:srgbClr>
                    </a:gs>
                  </a:gsLst>
                  <a:lin ang="0"/>
                </a:gradFill>
                <a:latin typeface="Canva Sans"/>
                <a:ea typeface="Canva Sans"/>
                <a:cs typeface="Canva Sans"/>
                <a:sym typeface="Canva Sans"/>
              </a:rPr>
              <a:t>CHALLENGES</a:t>
            </a:r>
          </a:p>
        </p:txBody>
      </p:sp>
      <p:sp>
        <p:nvSpPr>
          <p:cNvPr id="18" name="TextBox 2">
            <a:extLst>
              <a:ext uri="{FF2B5EF4-FFF2-40B4-BE49-F238E27FC236}">
                <a16:creationId xmlns:a16="http://schemas.microsoft.com/office/drawing/2014/main" id="{22B49A04-7EDA-234C-2C13-4C94897E6D67}"/>
              </a:ext>
            </a:extLst>
          </p:cNvPr>
          <p:cNvSpPr txBox="1"/>
          <p:nvPr/>
        </p:nvSpPr>
        <p:spPr>
          <a:xfrm>
            <a:off x="18469998" y="-969178"/>
            <a:ext cx="23287602" cy="7193422"/>
          </a:xfrm>
          <a:prstGeom prst="rect">
            <a:avLst/>
          </a:prstGeom>
        </p:spPr>
        <p:txBody>
          <a:bodyPr wrap="square" lIns="0" tIns="0" rIns="0" bIns="0" rtlCol="0" anchor="t">
            <a:spAutoFit/>
          </a:bodyPr>
          <a:lstStyle/>
          <a:p>
            <a:pPr algn="ctr">
              <a:lnSpc>
                <a:spcPts val="58619"/>
              </a:lnSpc>
              <a:spcBef>
                <a:spcPct val="0"/>
              </a:spcBef>
            </a:pPr>
            <a:r>
              <a:rPr lang="en-US" sz="41871" dirty="0">
                <a:ln>
                  <a:solidFill>
                    <a:schemeClr val="tx1">
                      <a:alpha val="18000"/>
                    </a:schemeClr>
                  </a:solidFill>
                </a:ln>
                <a:noFill/>
                <a:latin typeface="Raleway"/>
                <a:ea typeface="Raleway"/>
                <a:cs typeface="Raleway"/>
                <a:sym typeface="Raleway"/>
              </a:rPr>
              <a:t>MINIMAL</a:t>
            </a:r>
          </a:p>
        </p:txBody>
      </p:sp>
      <p:sp>
        <p:nvSpPr>
          <p:cNvPr id="19" name="TextBox 3">
            <a:extLst>
              <a:ext uri="{FF2B5EF4-FFF2-40B4-BE49-F238E27FC236}">
                <a16:creationId xmlns:a16="http://schemas.microsoft.com/office/drawing/2014/main" id="{8E08D2DC-4BEF-6F5D-E050-85BBA18A44AF}"/>
              </a:ext>
            </a:extLst>
          </p:cNvPr>
          <p:cNvSpPr txBox="1"/>
          <p:nvPr/>
        </p:nvSpPr>
        <p:spPr>
          <a:xfrm>
            <a:off x="-23774400" y="3669457"/>
            <a:ext cx="23287602" cy="7193422"/>
          </a:xfrm>
          <a:prstGeom prst="rect">
            <a:avLst/>
          </a:prstGeom>
        </p:spPr>
        <p:txBody>
          <a:bodyPr wrap="square" lIns="0" tIns="0" rIns="0" bIns="0" rtlCol="0" anchor="t">
            <a:spAutoFit/>
          </a:bodyPr>
          <a:lstStyle/>
          <a:p>
            <a:pPr algn="ctr">
              <a:lnSpc>
                <a:spcPts val="58619"/>
              </a:lnSpc>
              <a:spcBef>
                <a:spcPct val="0"/>
              </a:spcBef>
            </a:pPr>
            <a:r>
              <a:rPr lang="en-US" sz="41871" dirty="0">
                <a:ln>
                  <a:solidFill>
                    <a:schemeClr val="tx1">
                      <a:alpha val="18000"/>
                    </a:schemeClr>
                  </a:solidFill>
                </a:ln>
                <a:noFill/>
                <a:latin typeface="Raleway"/>
                <a:ea typeface="Raleway"/>
                <a:cs typeface="Raleway"/>
                <a:sym typeface="Raleway"/>
              </a:rPr>
              <a:t>MINIMAL</a:t>
            </a:r>
          </a:p>
        </p:txBody>
      </p:sp>
      <p:grpSp>
        <p:nvGrpSpPr>
          <p:cNvPr id="20" name="Group 4">
            <a:extLst>
              <a:ext uri="{FF2B5EF4-FFF2-40B4-BE49-F238E27FC236}">
                <a16:creationId xmlns:a16="http://schemas.microsoft.com/office/drawing/2014/main" id="{7ABD0867-2C04-0F23-2738-9B9F01B264B0}"/>
              </a:ext>
            </a:extLst>
          </p:cNvPr>
          <p:cNvGrpSpPr/>
          <p:nvPr/>
        </p:nvGrpSpPr>
        <p:grpSpPr>
          <a:xfrm>
            <a:off x="12012930" y="11306941"/>
            <a:ext cx="5246370" cy="11438759"/>
            <a:chOff x="0" y="0"/>
            <a:chExt cx="812800" cy="1772163"/>
          </a:xfrm>
        </p:grpSpPr>
        <p:sp>
          <p:nvSpPr>
            <p:cNvPr id="21" name="Freeform 5">
              <a:extLst>
                <a:ext uri="{FF2B5EF4-FFF2-40B4-BE49-F238E27FC236}">
                  <a16:creationId xmlns:a16="http://schemas.microsoft.com/office/drawing/2014/main" id="{C06DC685-1664-6B00-7C67-31145421EBDA}"/>
                </a:ext>
              </a:extLst>
            </p:cNvPr>
            <p:cNvSpPr/>
            <p:nvPr/>
          </p:nvSpPr>
          <p:spPr>
            <a:xfrm>
              <a:off x="0" y="0"/>
              <a:ext cx="812800" cy="1772163"/>
            </a:xfrm>
            <a:custGeom>
              <a:avLst/>
              <a:gdLst/>
              <a:ahLst/>
              <a:cxnLst/>
              <a:rect l="l" t="t" r="r" b="b"/>
              <a:pathLst>
                <a:path w="812800" h="1772163">
                  <a:moveTo>
                    <a:pt x="33940" y="0"/>
                  </a:moveTo>
                  <a:lnTo>
                    <a:pt x="778860" y="0"/>
                  </a:lnTo>
                  <a:cubicBezTo>
                    <a:pt x="797604" y="0"/>
                    <a:pt x="812800" y="15196"/>
                    <a:pt x="812800" y="33940"/>
                  </a:cubicBezTo>
                  <a:lnTo>
                    <a:pt x="812800" y="1738223"/>
                  </a:lnTo>
                  <a:cubicBezTo>
                    <a:pt x="812800" y="1756967"/>
                    <a:pt x="797604" y="1772163"/>
                    <a:pt x="778860" y="1772163"/>
                  </a:cubicBezTo>
                  <a:lnTo>
                    <a:pt x="33940" y="1772163"/>
                  </a:lnTo>
                  <a:cubicBezTo>
                    <a:pt x="15196" y="1772163"/>
                    <a:pt x="0" y="1756967"/>
                    <a:pt x="0" y="1738223"/>
                  </a:cubicBezTo>
                  <a:lnTo>
                    <a:pt x="0" y="33940"/>
                  </a:lnTo>
                  <a:cubicBezTo>
                    <a:pt x="0" y="15196"/>
                    <a:pt x="15196" y="0"/>
                    <a:pt x="33940" y="0"/>
                  </a:cubicBezTo>
                  <a:close/>
                </a:path>
              </a:pathLst>
            </a:custGeom>
            <a:blipFill>
              <a:blip r:embed="rId3"/>
              <a:stretch>
                <a:fillRect l="-5281" r="-5281"/>
              </a:stretch>
            </a:blipFill>
          </p:spPr>
          <p:txBody>
            <a:bodyPr/>
            <a:lstStyle/>
            <a:p>
              <a:endParaRPr lang="en-US"/>
            </a:p>
          </p:txBody>
        </p:sp>
      </p:grpSp>
      <p:sp>
        <p:nvSpPr>
          <p:cNvPr id="22" name="TextBox 6">
            <a:extLst>
              <a:ext uri="{FF2B5EF4-FFF2-40B4-BE49-F238E27FC236}">
                <a16:creationId xmlns:a16="http://schemas.microsoft.com/office/drawing/2014/main" id="{61131246-3E30-6828-C68D-192B2F773A59}"/>
              </a:ext>
            </a:extLst>
          </p:cNvPr>
          <p:cNvSpPr txBox="1"/>
          <p:nvPr/>
        </p:nvSpPr>
        <p:spPr>
          <a:xfrm>
            <a:off x="20383500" y="1580247"/>
            <a:ext cx="11544300" cy="2538002"/>
          </a:xfrm>
          <a:prstGeom prst="rect">
            <a:avLst/>
          </a:prstGeom>
        </p:spPr>
        <p:txBody>
          <a:bodyPr wrap="square" lIns="0" tIns="0" rIns="0" bIns="0" rtlCol="0" anchor="t">
            <a:spAutoFit/>
          </a:bodyPr>
          <a:lstStyle/>
          <a:p>
            <a:pPr algn="r">
              <a:lnSpc>
                <a:spcPts val="21458"/>
              </a:lnSpc>
              <a:spcBef>
                <a:spcPct val="0"/>
              </a:spcBef>
            </a:pPr>
            <a:r>
              <a:rPr lang="en-US" sz="15327" dirty="0">
                <a:gradFill>
                  <a:gsLst>
                    <a:gs pos="0">
                      <a:srgbClr val="FFF7AD">
                        <a:alpha val="100000"/>
                      </a:srgbClr>
                    </a:gs>
                    <a:gs pos="100000">
                      <a:srgbClr val="FFA9F9">
                        <a:alpha val="100000"/>
                      </a:srgbClr>
                    </a:gs>
                  </a:gsLst>
                  <a:lin ang="0"/>
                </a:gradFill>
                <a:latin typeface="Raleway" pitchFamily="2" charset="0"/>
                <a:ea typeface="Canva Sans"/>
                <a:cs typeface="Canva Sans"/>
                <a:sym typeface="Canva Sans"/>
              </a:rPr>
              <a:t>SOLUTIONS</a:t>
            </a:r>
          </a:p>
        </p:txBody>
      </p:sp>
      <p:sp>
        <p:nvSpPr>
          <p:cNvPr id="23" name="TextBox 9">
            <a:extLst>
              <a:ext uri="{FF2B5EF4-FFF2-40B4-BE49-F238E27FC236}">
                <a16:creationId xmlns:a16="http://schemas.microsoft.com/office/drawing/2014/main" id="{EC5A749F-22CC-00BC-D119-F861C2F8A30A}"/>
              </a:ext>
            </a:extLst>
          </p:cNvPr>
          <p:cNvSpPr txBox="1"/>
          <p:nvPr/>
        </p:nvSpPr>
        <p:spPr>
          <a:xfrm>
            <a:off x="1368345" y="11341325"/>
            <a:ext cx="9781500" cy="3327175"/>
          </a:xfrm>
          <a:prstGeom prst="rect">
            <a:avLst/>
          </a:prstGeom>
        </p:spPr>
        <p:txBody>
          <a:bodyPr lIns="0" tIns="0" rIns="0" bIns="0" rtlCol="0" anchor="t">
            <a:spAutoFit/>
          </a:bodyPr>
          <a:lstStyle/>
          <a:p>
            <a:pPr algn="l">
              <a:lnSpc>
                <a:spcPts val="4448"/>
              </a:lnSpc>
            </a:pPr>
            <a:r>
              <a:rPr lang="en-US" sz="3177" dirty="0">
                <a:solidFill>
                  <a:srgbClr val="FFFFFF"/>
                </a:solidFill>
                <a:latin typeface="Canva Sans"/>
                <a:ea typeface="Canva Sans"/>
                <a:cs typeface="Canva Sans"/>
                <a:sym typeface="Canva Sans"/>
              </a:rPr>
              <a:t>Minimalism: 7-slot timeline, limit visible orders</a:t>
            </a:r>
          </a:p>
          <a:p>
            <a:pPr algn="l">
              <a:lnSpc>
                <a:spcPts val="4448"/>
              </a:lnSpc>
            </a:pPr>
            <a:endParaRPr lang="en-US" sz="3177" dirty="0">
              <a:solidFill>
                <a:srgbClr val="FFFFFF"/>
              </a:solidFill>
              <a:latin typeface="Canva Sans"/>
              <a:ea typeface="Canva Sans"/>
              <a:cs typeface="Canva Sans"/>
              <a:sym typeface="Canva Sans"/>
            </a:endParaRPr>
          </a:p>
          <a:p>
            <a:pPr algn="l">
              <a:lnSpc>
                <a:spcPts val="4448"/>
              </a:lnSpc>
            </a:pPr>
            <a:r>
              <a:rPr lang="en-US" sz="3177" dirty="0">
                <a:solidFill>
                  <a:srgbClr val="FFFFFF"/>
                </a:solidFill>
                <a:latin typeface="Canva Sans"/>
                <a:ea typeface="Canva Sans"/>
                <a:cs typeface="Canva Sans"/>
                <a:sym typeface="Canva Sans"/>
              </a:rPr>
              <a:t>Adjustable timer: Plan-time tuning per difficulty</a:t>
            </a:r>
          </a:p>
          <a:p>
            <a:pPr algn="l">
              <a:lnSpc>
                <a:spcPts val="4448"/>
              </a:lnSpc>
            </a:pPr>
            <a:endParaRPr lang="en-US" sz="3177" dirty="0">
              <a:solidFill>
                <a:srgbClr val="FFFFFF"/>
              </a:solidFill>
              <a:latin typeface="Canva Sans"/>
              <a:ea typeface="Canva Sans"/>
              <a:cs typeface="Canva Sans"/>
              <a:sym typeface="Canva Sans"/>
            </a:endParaRPr>
          </a:p>
          <a:p>
            <a:pPr algn="l">
              <a:lnSpc>
                <a:spcPts val="4448"/>
              </a:lnSpc>
              <a:spcBef>
                <a:spcPct val="0"/>
              </a:spcBef>
            </a:pPr>
            <a:r>
              <a:rPr lang="en-US" sz="3177" dirty="0">
                <a:solidFill>
                  <a:srgbClr val="FFFFFF"/>
                </a:solidFill>
                <a:latin typeface="Canva Sans"/>
                <a:ea typeface="Canva Sans"/>
                <a:cs typeface="Canva Sans"/>
                <a:sym typeface="Canva Sans"/>
              </a:rPr>
              <a:t>Label &amp; color: Each lane, each event clearly marked</a:t>
            </a:r>
          </a:p>
          <a:p>
            <a:pPr algn="l">
              <a:lnSpc>
                <a:spcPts val="4448"/>
              </a:lnSpc>
              <a:spcBef>
                <a:spcPct val="0"/>
              </a:spcBef>
            </a:pPr>
            <a:endParaRPr lang="en-US" sz="3177" dirty="0">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E6760"/>
        </a:solidFill>
        <a:effectLst/>
      </p:bgPr>
    </p:bg>
    <p:spTree>
      <p:nvGrpSpPr>
        <p:cNvPr id="1" name=""/>
        <p:cNvGrpSpPr/>
        <p:nvPr/>
      </p:nvGrpSpPr>
      <p:grpSpPr>
        <a:xfrm>
          <a:off x="0" y="0"/>
          <a:ext cx="0" cy="0"/>
          <a:chOff x="0" y="0"/>
          <a:chExt cx="0" cy="0"/>
        </a:xfrm>
      </p:grpSpPr>
      <p:sp>
        <p:nvSpPr>
          <p:cNvPr id="10" name="TextBox 2">
            <a:extLst>
              <a:ext uri="{FF2B5EF4-FFF2-40B4-BE49-F238E27FC236}">
                <a16:creationId xmlns:a16="http://schemas.microsoft.com/office/drawing/2014/main" id="{DEEDB6DB-FCD2-4445-4494-3145CC25D037}"/>
              </a:ext>
            </a:extLst>
          </p:cNvPr>
          <p:cNvSpPr txBox="1"/>
          <p:nvPr/>
        </p:nvSpPr>
        <p:spPr>
          <a:xfrm>
            <a:off x="-76200" y="-5295900"/>
            <a:ext cx="18592800" cy="4724242"/>
          </a:xfrm>
          <a:prstGeom prst="rect">
            <a:avLst/>
          </a:prstGeom>
        </p:spPr>
        <p:txBody>
          <a:bodyPr wrap="square" lIns="0" tIns="0" rIns="0" bIns="0" rtlCol="0" anchor="t">
            <a:spAutoFit/>
          </a:bodyPr>
          <a:lstStyle/>
          <a:p>
            <a:pPr algn="ctr">
              <a:lnSpc>
                <a:spcPts val="40031"/>
              </a:lnSpc>
              <a:spcBef>
                <a:spcPct val="0"/>
              </a:spcBef>
            </a:pPr>
            <a:r>
              <a:rPr lang="en-US" sz="28594" dirty="0">
                <a:ln>
                  <a:solidFill>
                    <a:schemeClr val="accent4">
                      <a:lumMod val="20000"/>
                      <a:lumOff val="80000"/>
                    </a:schemeClr>
                  </a:solidFill>
                </a:ln>
                <a:noFill/>
                <a:latin typeface="Raleway"/>
                <a:ea typeface="Raleway"/>
                <a:cs typeface="Raleway"/>
                <a:sym typeface="Raleway"/>
              </a:rPr>
              <a:t>SOLUTION</a:t>
            </a:r>
          </a:p>
        </p:txBody>
      </p:sp>
      <p:sp>
        <p:nvSpPr>
          <p:cNvPr id="11" name="TextBox 3">
            <a:extLst>
              <a:ext uri="{FF2B5EF4-FFF2-40B4-BE49-F238E27FC236}">
                <a16:creationId xmlns:a16="http://schemas.microsoft.com/office/drawing/2014/main" id="{25C59A35-7730-A711-AD68-36FACA953277}"/>
              </a:ext>
            </a:extLst>
          </p:cNvPr>
          <p:cNvSpPr txBox="1"/>
          <p:nvPr/>
        </p:nvSpPr>
        <p:spPr>
          <a:xfrm>
            <a:off x="-76200" y="-5295900"/>
            <a:ext cx="18592800" cy="4724242"/>
          </a:xfrm>
          <a:prstGeom prst="rect">
            <a:avLst/>
          </a:prstGeom>
        </p:spPr>
        <p:txBody>
          <a:bodyPr wrap="square" lIns="0" tIns="0" rIns="0" bIns="0" rtlCol="0" anchor="t">
            <a:spAutoFit/>
          </a:bodyPr>
          <a:lstStyle/>
          <a:p>
            <a:pPr algn="ctr">
              <a:lnSpc>
                <a:spcPts val="40031"/>
              </a:lnSpc>
              <a:spcBef>
                <a:spcPct val="0"/>
              </a:spcBef>
            </a:pPr>
            <a:r>
              <a:rPr lang="en-US" sz="28594" dirty="0">
                <a:ln>
                  <a:solidFill>
                    <a:schemeClr val="accent4">
                      <a:lumMod val="20000"/>
                      <a:lumOff val="80000"/>
                    </a:schemeClr>
                  </a:solidFill>
                </a:ln>
                <a:noFill/>
                <a:latin typeface="Raleway"/>
                <a:ea typeface="Raleway"/>
                <a:cs typeface="Raleway"/>
                <a:sym typeface="Raleway"/>
              </a:rPr>
              <a:t>SOLUTION</a:t>
            </a:r>
          </a:p>
        </p:txBody>
      </p:sp>
      <p:sp>
        <p:nvSpPr>
          <p:cNvPr id="12" name="TextBox 4">
            <a:extLst>
              <a:ext uri="{FF2B5EF4-FFF2-40B4-BE49-F238E27FC236}">
                <a16:creationId xmlns:a16="http://schemas.microsoft.com/office/drawing/2014/main" id="{C0B8553A-2A54-72D9-4140-9A569A946784}"/>
              </a:ext>
            </a:extLst>
          </p:cNvPr>
          <p:cNvSpPr txBox="1"/>
          <p:nvPr/>
        </p:nvSpPr>
        <p:spPr>
          <a:xfrm>
            <a:off x="-76200" y="-5295900"/>
            <a:ext cx="18592800" cy="4724242"/>
          </a:xfrm>
          <a:prstGeom prst="rect">
            <a:avLst/>
          </a:prstGeom>
        </p:spPr>
        <p:txBody>
          <a:bodyPr wrap="square" lIns="0" tIns="0" rIns="0" bIns="0" rtlCol="0" anchor="t">
            <a:spAutoFit/>
          </a:bodyPr>
          <a:lstStyle/>
          <a:p>
            <a:pPr algn="ctr">
              <a:lnSpc>
                <a:spcPts val="40031"/>
              </a:lnSpc>
              <a:spcBef>
                <a:spcPct val="0"/>
              </a:spcBef>
            </a:pPr>
            <a:r>
              <a:rPr lang="en-US" sz="28594" dirty="0">
                <a:ln>
                  <a:solidFill>
                    <a:schemeClr val="accent4">
                      <a:lumMod val="20000"/>
                      <a:lumOff val="80000"/>
                    </a:schemeClr>
                  </a:solidFill>
                </a:ln>
                <a:noFill/>
                <a:latin typeface="Raleway"/>
                <a:ea typeface="Raleway"/>
                <a:cs typeface="Raleway"/>
                <a:sym typeface="Raleway"/>
              </a:rPr>
              <a:t>SOLUTION</a:t>
            </a:r>
          </a:p>
        </p:txBody>
      </p:sp>
      <p:sp>
        <p:nvSpPr>
          <p:cNvPr id="13" name="TextBox 5">
            <a:extLst>
              <a:ext uri="{FF2B5EF4-FFF2-40B4-BE49-F238E27FC236}">
                <a16:creationId xmlns:a16="http://schemas.microsoft.com/office/drawing/2014/main" id="{61A017F2-1FFD-DE0D-15CE-AD9410E3EDBA}"/>
              </a:ext>
            </a:extLst>
          </p:cNvPr>
          <p:cNvSpPr txBox="1"/>
          <p:nvPr/>
        </p:nvSpPr>
        <p:spPr>
          <a:xfrm>
            <a:off x="-76200" y="-5295900"/>
            <a:ext cx="18592800" cy="4724242"/>
          </a:xfrm>
          <a:prstGeom prst="rect">
            <a:avLst/>
          </a:prstGeom>
        </p:spPr>
        <p:txBody>
          <a:bodyPr wrap="square" lIns="0" tIns="0" rIns="0" bIns="0" rtlCol="0" anchor="t">
            <a:spAutoFit/>
          </a:bodyPr>
          <a:lstStyle/>
          <a:p>
            <a:pPr algn="ctr">
              <a:lnSpc>
                <a:spcPts val="40031"/>
              </a:lnSpc>
              <a:spcBef>
                <a:spcPct val="0"/>
              </a:spcBef>
            </a:pPr>
            <a:r>
              <a:rPr lang="en-US" sz="28594" dirty="0">
                <a:ln>
                  <a:solidFill>
                    <a:schemeClr val="accent4">
                      <a:lumMod val="20000"/>
                      <a:lumOff val="80000"/>
                    </a:schemeClr>
                  </a:solidFill>
                </a:ln>
                <a:noFill/>
                <a:latin typeface="Raleway"/>
                <a:ea typeface="Raleway"/>
                <a:cs typeface="Raleway"/>
                <a:sym typeface="Raleway"/>
              </a:rPr>
              <a:t>SOLUTION</a:t>
            </a:r>
          </a:p>
        </p:txBody>
      </p:sp>
      <p:sp>
        <p:nvSpPr>
          <p:cNvPr id="2" name="TextBox 2"/>
          <p:cNvSpPr txBox="1"/>
          <p:nvPr/>
        </p:nvSpPr>
        <p:spPr>
          <a:xfrm>
            <a:off x="-609600" y="-969178"/>
            <a:ext cx="23287602" cy="7193422"/>
          </a:xfrm>
          <a:prstGeom prst="rect">
            <a:avLst/>
          </a:prstGeom>
        </p:spPr>
        <p:txBody>
          <a:bodyPr wrap="square" lIns="0" tIns="0" rIns="0" bIns="0" rtlCol="0" anchor="t">
            <a:spAutoFit/>
          </a:bodyPr>
          <a:lstStyle/>
          <a:p>
            <a:pPr algn="ctr">
              <a:lnSpc>
                <a:spcPts val="58619"/>
              </a:lnSpc>
              <a:spcBef>
                <a:spcPct val="0"/>
              </a:spcBef>
            </a:pPr>
            <a:r>
              <a:rPr lang="en-US" sz="41871" dirty="0">
                <a:ln>
                  <a:solidFill>
                    <a:schemeClr val="tx1">
                      <a:alpha val="18000"/>
                    </a:schemeClr>
                  </a:solidFill>
                </a:ln>
                <a:noFill/>
                <a:latin typeface="Raleway"/>
                <a:ea typeface="Raleway"/>
                <a:cs typeface="Raleway"/>
                <a:sym typeface="Raleway"/>
              </a:rPr>
              <a:t>MINIMAL</a:t>
            </a:r>
          </a:p>
        </p:txBody>
      </p:sp>
      <p:sp>
        <p:nvSpPr>
          <p:cNvPr id="3" name="TextBox 3"/>
          <p:cNvSpPr txBox="1"/>
          <p:nvPr/>
        </p:nvSpPr>
        <p:spPr>
          <a:xfrm>
            <a:off x="-4390002" y="3669457"/>
            <a:ext cx="23287602" cy="7193422"/>
          </a:xfrm>
          <a:prstGeom prst="rect">
            <a:avLst/>
          </a:prstGeom>
        </p:spPr>
        <p:txBody>
          <a:bodyPr wrap="square" lIns="0" tIns="0" rIns="0" bIns="0" rtlCol="0" anchor="t">
            <a:spAutoFit/>
          </a:bodyPr>
          <a:lstStyle/>
          <a:p>
            <a:pPr algn="ctr">
              <a:lnSpc>
                <a:spcPts val="58619"/>
              </a:lnSpc>
              <a:spcBef>
                <a:spcPct val="0"/>
              </a:spcBef>
            </a:pPr>
            <a:r>
              <a:rPr lang="en-US" sz="41871" dirty="0">
                <a:ln>
                  <a:solidFill>
                    <a:schemeClr val="tx1">
                      <a:alpha val="18000"/>
                    </a:schemeClr>
                  </a:solidFill>
                </a:ln>
                <a:noFill/>
                <a:latin typeface="Raleway"/>
                <a:ea typeface="Raleway"/>
                <a:cs typeface="Raleway"/>
                <a:sym typeface="Raleway"/>
              </a:rPr>
              <a:t>MINIMAL</a:t>
            </a:r>
          </a:p>
        </p:txBody>
      </p:sp>
      <p:grpSp>
        <p:nvGrpSpPr>
          <p:cNvPr id="4" name="Group 4"/>
          <p:cNvGrpSpPr/>
          <p:nvPr/>
        </p:nvGrpSpPr>
        <p:grpSpPr>
          <a:xfrm>
            <a:off x="12012930" y="5143500"/>
            <a:ext cx="5246370" cy="11438759"/>
            <a:chOff x="0" y="0"/>
            <a:chExt cx="812800" cy="1772163"/>
          </a:xfrm>
        </p:grpSpPr>
        <p:sp>
          <p:nvSpPr>
            <p:cNvPr id="5" name="Freeform 5"/>
            <p:cNvSpPr/>
            <p:nvPr/>
          </p:nvSpPr>
          <p:spPr>
            <a:xfrm>
              <a:off x="0" y="0"/>
              <a:ext cx="812800" cy="1772163"/>
            </a:xfrm>
            <a:custGeom>
              <a:avLst/>
              <a:gdLst/>
              <a:ahLst/>
              <a:cxnLst/>
              <a:rect l="l" t="t" r="r" b="b"/>
              <a:pathLst>
                <a:path w="812800" h="1772163">
                  <a:moveTo>
                    <a:pt x="33940" y="0"/>
                  </a:moveTo>
                  <a:lnTo>
                    <a:pt x="778860" y="0"/>
                  </a:lnTo>
                  <a:cubicBezTo>
                    <a:pt x="797604" y="0"/>
                    <a:pt x="812800" y="15196"/>
                    <a:pt x="812800" y="33940"/>
                  </a:cubicBezTo>
                  <a:lnTo>
                    <a:pt x="812800" y="1738223"/>
                  </a:lnTo>
                  <a:cubicBezTo>
                    <a:pt x="812800" y="1756967"/>
                    <a:pt x="797604" y="1772163"/>
                    <a:pt x="778860" y="1772163"/>
                  </a:cubicBezTo>
                  <a:lnTo>
                    <a:pt x="33940" y="1772163"/>
                  </a:lnTo>
                  <a:cubicBezTo>
                    <a:pt x="15196" y="1772163"/>
                    <a:pt x="0" y="1756967"/>
                    <a:pt x="0" y="1738223"/>
                  </a:cubicBezTo>
                  <a:lnTo>
                    <a:pt x="0" y="33940"/>
                  </a:lnTo>
                  <a:cubicBezTo>
                    <a:pt x="0" y="15196"/>
                    <a:pt x="15196" y="0"/>
                    <a:pt x="33940" y="0"/>
                  </a:cubicBezTo>
                  <a:close/>
                </a:path>
              </a:pathLst>
            </a:custGeom>
            <a:blipFill>
              <a:blip r:embed="rId2"/>
              <a:stretch>
                <a:fillRect l="-5281" r="-5281"/>
              </a:stretch>
            </a:blipFill>
          </p:spPr>
          <p:txBody>
            <a:bodyPr/>
            <a:lstStyle/>
            <a:p>
              <a:endParaRPr lang="en-US"/>
            </a:p>
          </p:txBody>
        </p:sp>
      </p:grpSp>
      <p:sp>
        <p:nvSpPr>
          <p:cNvPr id="6" name="TextBox 6"/>
          <p:cNvSpPr txBox="1"/>
          <p:nvPr/>
        </p:nvSpPr>
        <p:spPr>
          <a:xfrm>
            <a:off x="5715000" y="1580247"/>
            <a:ext cx="11544300" cy="2538002"/>
          </a:xfrm>
          <a:prstGeom prst="rect">
            <a:avLst/>
          </a:prstGeom>
        </p:spPr>
        <p:txBody>
          <a:bodyPr wrap="square" lIns="0" tIns="0" rIns="0" bIns="0" rtlCol="0" anchor="t">
            <a:spAutoFit/>
          </a:bodyPr>
          <a:lstStyle/>
          <a:p>
            <a:pPr algn="r">
              <a:lnSpc>
                <a:spcPts val="21458"/>
              </a:lnSpc>
              <a:spcBef>
                <a:spcPct val="0"/>
              </a:spcBef>
            </a:pPr>
            <a:r>
              <a:rPr lang="en-US" sz="15327" dirty="0">
                <a:gradFill>
                  <a:gsLst>
                    <a:gs pos="0">
                      <a:srgbClr val="FFF7AD">
                        <a:alpha val="100000"/>
                      </a:srgbClr>
                    </a:gs>
                    <a:gs pos="100000">
                      <a:srgbClr val="FFA9F9">
                        <a:alpha val="100000"/>
                      </a:srgbClr>
                    </a:gs>
                  </a:gsLst>
                  <a:lin ang="0"/>
                </a:gradFill>
                <a:latin typeface="Raleway" pitchFamily="2" charset="0"/>
                <a:ea typeface="Canva Sans"/>
                <a:cs typeface="Canva Sans"/>
                <a:sym typeface="Canva Sans"/>
              </a:rPr>
              <a:t>SOLUTIONS</a:t>
            </a:r>
          </a:p>
        </p:txBody>
      </p:sp>
      <p:grpSp>
        <p:nvGrpSpPr>
          <p:cNvPr id="7" name="Group 7"/>
          <p:cNvGrpSpPr/>
          <p:nvPr/>
        </p:nvGrpSpPr>
        <p:grpSpPr>
          <a:xfrm>
            <a:off x="1368345" y="-6295259"/>
            <a:ext cx="5246370" cy="11438759"/>
            <a:chOff x="0" y="0"/>
            <a:chExt cx="812800" cy="1772163"/>
          </a:xfrm>
        </p:grpSpPr>
        <p:sp>
          <p:nvSpPr>
            <p:cNvPr id="8" name="Freeform 8"/>
            <p:cNvSpPr/>
            <p:nvPr/>
          </p:nvSpPr>
          <p:spPr>
            <a:xfrm>
              <a:off x="0" y="0"/>
              <a:ext cx="812800" cy="1772163"/>
            </a:xfrm>
            <a:custGeom>
              <a:avLst/>
              <a:gdLst/>
              <a:ahLst/>
              <a:cxnLst/>
              <a:rect l="l" t="t" r="r" b="b"/>
              <a:pathLst>
                <a:path w="812800" h="1772163">
                  <a:moveTo>
                    <a:pt x="33940" y="0"/>
                  </a:moveTo>
                  <a:lnTo>
                    <a:pt x="778860" y="0"/>
                  </a:lnTo>
                  <a:cubicBezTo>
                    <a:pt x="797604" y="0"/>
                    <a:pt x="812800" y="15196"/>
                    <a:pt x="812800" y="33940"/>
                  </a:cubicBezTo>
                  <a:lnTo>
                    <a:pt x="812800" y="1738223"/>
                  </a:lnTo>
                  <a:cubicBezTo>
                    <a:pt x="812800" y="1756967"/>
                    <a:pt x="797604" y="1772163"/>
                    <a:pt x="778860" y="1772163"/>
                  </a:cubicBezTo>
                  <a:lnTo>
                    <a:pt x="33940" y="1772163"/>
                  </a:lnTo>
                  <a:cubicBezTo>
                    <a:pt x="15196" y="1772163"/>
                    <a:pt x="0" y="1756967"/>
                    <a:pt x="0" y="1738223"/>
                  </a:cubicBezTo>
                  <a:lnTo>
                    <a:pt x="0" y="33940"/>
                  </a:lnTo>
                  <a:cubicBezTo>
                    <a:pt x="0" y="15196"/>
                    <a:pt x="15196" y="0"/>
                    <a:pt x="33940" y="0"/>
                  </a:cubicBezTo>
                  <a:close/>
                </a:path>
              </a:pathLst>
            </a:custGeom>
            <a:blipFill>
              <a:blip r:embed="rId2"/>
              <a:stretch>
                <a:fillRect l="-5281" r="-5281"/>
              </a:stretch>
            </a:blipFill>
          </p:spPr>
          <p:txBody>
            <a:bodyPr/>
            <a:lstStyle/>
            <a:p>
              <a:endParaRPr lang="en-US"/>
            </a:p>
          </p:txBody>
        </p:sp>
      </p:grpSp>
      <p:sp>
        <p:nvSpPr>
          <p:cNvPr id="9" name="TextBox 9"/>
          <p:cNvSpPr txBox="1"/>
          <p:nvPr/>
        </p:nvSpPr>
        <p:spPr>
          <a:xfrm>
            <a:off x="1368345" y="6157569"/>
            <a:ext cx="9781500" cy="3327175"/>
          </a:xfrm>
          <a:prstGeom prst="rect">
            <a:avLst/>
          </a:prstGeom>
        </p:spPr>
        <p:txBody>
          <a:bodyPr lIns="0" tIns="0" rIns="0" bIns="0" rtlCol="0" anchor="t">
            <a:spAutoFit/>
          </a:bodyPr>
          <a:lstStyle/>
          <a:p>
            <a:pPr algn="l">
              <a:lnSpc>
                <a:spcPts val="4448"/>
              </a:lnSpc>
            </a:pPr>
            <a:r>
              <a:rPr lang="en-US" sz="3177" dirty="0">
                <a:solidFill>
                  <a:srgbClr val="FFFFFF"/>
                </a:solidFill>
                <a:latin typeface="Canva Sans"/>
                <a:ea typeface="Canva Sans"/>
                <a:cs typeface="Canva Sans"/>
                <a:sym typeface="Canva Sans"/>
              </a:rPr>
              <a:t>Minimalism: 7-slot timeline, limit visible orders</a:t>
            </a:r>
          </a:p>
          <a:p>
            <a:pPr algn="l">
              <a:lnSpc>
                <a:spcPts val="4448"/>
              </a:lnSpc>
            </a:pPr>
            <a:endParaRPr lang="en-US" sz="3177" dirty="0">
              <a:solidFill>
                <a:srgbClr val="FFFFFF"/>
              </a:solidFill>
              <a:latin typeface="Canva Sans"/>
              <a:ea typeface="Canva Sans"/>
              <a:cs typeface="Canva Sans"/>
              <a:sym typeface="Canva Sans"/>
            </a:endParaRPr>
          </a:p>
          <a:p>
            <a:pPr algn="l">
              <a:lnSpc>
                <a:spcPts val="4448"/>
              </a:lnSpc>
            </a:pPr>
            <a:r>
              <a:rPr lang="en-US" sz="3177" dirty="0">
                <a:solidFill>
                  <a:srgbClr val="FFFFFF"/>
                </a:solidFill>
                <a:latin typeface="Canva Sans"/>
                <a:ea typeface="Canva Sans"/>
                <a:cs typeface="Canva Sans"/>
                <a:sym typeface="Canva Sans"/>
              </a:rPr>
              <a:t>Adjustable timer: Plan-time tuning per difficulty</a:t>
            </a:r>
          </a:p>
          <a:p>
            <a:pPr algn="l">
              <a:lnSpc>
                <a:spcPts val="4448"/>
              </a:lnSpc>
            </a:pPr>
            <a:endParaRPr lang="en-US" sz="3177" dirty="0">
              <a:solidFill>
                <a:srgbClr val="FFFFFF"/>
              </a:solidFill>
              <a:latin typeface="Canva Sans"/>
              <a:ea typeface="Canva Sans"/>
              <a:cs typeface="Canva Sans"/>
              <a:sym typeface="Canva Sans"/>
            </a:endParaRPr>
          </a:p>
          <a:p>
            <a:pPr algn="l">
              <a:lnSpc>
                <a:spcPts val="4448"/>
              </a:lnSpc>
              <a:spcBef>
                <a:spcPct val="0"/>
              </a:spcBef>
            </a:pPr>
            <a:r>
              <a:rPr lang="en-US" sz="3177" dirty="0">
                <a:solidFill>
                  <a:srgbClr val="FFFFFF"/>
                </a:solidFill>
                <a:latin typeface="Canva Sans"/>
                <a:ea typeface="Canva Sans"/>
                <a:cs typeface="Canva Sans"/>
                <a:sym typeface="Canva Sans"/>
              </a:rPr>
              <a:t>Label &amp; color: Each lane, each event clearly marked</a:t>
            </a:r>
          </a:p>
          <a:p>
            <a:pPr algn="l">
              <a:lnSpc>
                <a:spcPts val="4448"/>
              </a:lnSpc>
              <a:spcBef>
                <a:spcPct val="0"/>
              </a:spcBef>
            </a:pPr>
            <a:endParaRPr lang="en-US" sz="3177" dirty="0">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autoRev="1" fill="hold" grpId="0" nodeType="withEffect">
                                  <p:stCondLst>
                                    <p:cond delay="0"/>
                                  </p:stCondLst>
                                  <p:childTnLst>
                                    <p:animMotion origin="layout" path="M 0 0 L 0.25 0 E" pathEditMode="relative" ptsTypes="">
                                      <p:cBhvr>
                                        <p:cTn id="6" dur="2000" fill="hold"/>
                                        <p:tgtEl>
                                          <p:spTgt spid="3"/>
                                        </p:tgtEl>
                                        <p:attrNameLst>
                                          <p:attrName>ppt_x</p:attrName>
                                          <p:attrName>ppt_y</p:attrName>
                                        </p:attrNameLst>
                                      </p:cBhvr>
                                    </p:animMotion>
                                  </p:childTnLst>
                                </p:cTn>
                              </p:par>
                              <p:par>
                                <p:cTn id="7" presetID="35" presetClass="path" presetSubtype="0" accel="50000" decel="50000" autoRev="1" fill="hold" grpId="0" nodeType="withEffect">
                                  <p:stCondLst>
                                    <p:cond delay="0"/>
                                  </p:stCondLst>
                                  <p:childTnLst>
                                    <p:animMotion origin="layout" path="M 0 0 L -0.25 0 E" pathEditMode="relative" ptsTypes="">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a:extLst>
            <a:ext uri="{FF2B5EF4-FFF2-40B4-BE49-F238E27FC236}">
              <a16:creationId xmlns:a16="http://schemas.microsoft.com/office/drawing/2014/main" id="{1A94C050-BA54-9AC2-8C95-949C226F57F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F141B9-C2F3-6D9D-99F9-519D0F96112C}"/>
              </a:ext>
            </a:extLst>
          </p:cNvPr>
          <p:cNvSpPr txBox="1"/>
          <p:nvPr/>
        </p:nvSpPr>
        <p:spPr>
          <a:xfrm>
            <a:off x="435050" y="-1161781"/>
            <a:ext cx="17417901" cy="5036047"/>
          </a:xfrm>
          <a:prstGeom prst="rect">
            <a:avLst/>
          </a:prstGeom>
        </p:spPr>
        <p:txBody>
          <a:bodyPr lIns="0" tIns="0" rIns="0" bIns="0" rtlCol="0" anchor="t">
            <a:spAutoFit/>
          </a:bodyPr>
          <a:lstStyle/>
          <a:p>
            <a:pPr algn="ctr">
              <a:lnSpc>
                <a:spcPts val="41097"/>
              </a:lnSpc>
              <a:spcBef>
                <a:spcPct val="0"/>
              </a:spcBef>
            </a:pPr>
            <a:r>
              <a:rPr lang="en-US" sz="29355">
                <a:gradFill>
                  <a:gsLst>
                    <a:gs pos="0">
                      <a:srgbClr val="FFF7AD">
                        <a:alpha val="100000"/>
                      </a:srgbClr>
                    </a:gs>
                    <a:gs pos="100000">
                      <a:srgbClr val="FFA9F9">
                        <a:alpha val="100000"/>
                      </a:srgbClr>
                    </a:gs>
                  </a:gsLst>
                  <a:lin ang="0"/>
                </a:gradFill>
                <a:latin typeface="Raleway"/>
                <a:ea typeface="Raleway"/>
                <a:cs typeface="Raleway"/>
                <a:sym typeface="Raleway"/>
              </a:rPr>
              <a:t>CHROMM</a:t>
            </a:r>
          </a:p>
        </p:txBody>
      </p:sp>
      <p:sp>
        <p:nvSpPr>
          <p:cNvPr id="3" name="TextBox 3">
            <a:extLst>
              <a:ext uri="{FF2B5EF4-FFF2-40B4-BE49-F238E27FC236}">
                <a16:creationId xmlns:a16="http://schemas.microsoft.com/office/drawing/2014/main" id="{A6DDFC49-FA11-5687-3246-CA7EB8CA0B2A}"/>
              </a:ext>
            </a:extLst>
          </p:cNvPr>
          <p:cNvSpPr txBox="1"/>
          <p:nvPr/>
        </p:nvSpPr>
        <p:spPr>
          <a:xfrm>
            <a:off x="435050" y="2339727"/>
            <a:ext cx="17417901" cy="5036047"/>
          </a:xfrm>
          <a:prstGeom prst="rect">
            <a:avLst/>
          </a:prstGeom>
        </p:spPr>
        <p:txBody>
          <a:bodyPr lIns="0" tIns="0" rIns="0" bIns="0" rtlCol="0" anchor="t">
            <a:spAutoFit/>
          </a:bodyPr>
          <a:lstStyle/>
          <a:p>
            <a:pPr algn="ctr">
              <a:lnSpc>
                <a:spcPts val="41097"/>
              </a:lnSpc>
              <a:spcBef>
                <a:spcPct val="0"/>
              </a:spcBef>
            </a:pPr>
            <a:r>
              <a:rPr lang="en-US" sz="29355">
                <a:gradFill>
                  <a:gsLst>
                    <a:gs pos="0">
                      <a:srgbClr val="FFF7AD">
                        <a:alpha val="100000"/>
                      </a:srgbClr>
                    </a:gs>
                    <a:gs pos="100000">
                      <a:srgbClr val="FFA9F9">
                        <a:alpha val="100000"/>
                      </a:srgbClr>
                    </a:gs>
                  </a:gsLst>
                  <a:lin ang="0"/>
                </a:gradFill>
                <a:latin typeface="Raleway"/>
                <a:ea typeface="Raleway"/>
                <a:cs typeface="Raleway"/>
                <a:sym typeface="Raleway"/>
              </a:rPr>
              <a:t>CHROMM</a:t>
            </a:r>
          </a:p>
        </p:txBody>
      </p:sp>
      <p:sp>
        <p:nvSpPr>
          <p:cNvPr id="4" name="TextBox 4">
            <a:extLst>
              <a:ext uri="{FF2B5EF4-FFF2-40B4-BE49-F238E27FC236}">
                <a16:creationId xmlns:a16="http://schemas.microsoft.com/office/drawing/2014/main" id="{0DC9442A-01C6-392F-17D2-CD8387AAFFD9}"/>
              </a:ext>
            </a:extLst>
          </p:cNvPr>
          <p:cNvSpPr txBox="1"/>
          <p:nvPr/>
        </p:nvSpPr>
        <p:spPr>
          <a:xfrm>
            <a:off x="435050" y="8495328"/>
            <a:ext cx="17417901" cy="2523975"/>
          </a:xfrm>
          <a:prstGeom prst="rect">
            <a:avLst/>
          </a:prstGeom>
        </p:spPr>
        <p:txBody>
          <a:bodyPr lIns="0" tIns="0" rIns="0" bIns="0" rtlCol="0" anchor="t">
            <a:spAutoFit/>
          </a:bodyPr>
          <a:lstStyle/>
          <a:p>
            <a:pPr algn="ctr">
              <a:lnSpc>
                <a:spcPts val="14677"/>
              </a:lnSpc>
            </a:pPr>
            <a:r>
              <a:rPr lang="en-US" sz="29355" dirty="0">
                <a:gradFill>
                  <a:gsLst>
                    <a:gs pos="0">
                      <a:srgbClr val="FFF7AD">
                        <a:alpha val="100000"/>
                      </a:srgbClr>
                    </a:gs>
                    <a:gs pos="100000">
                      <a:srgbClr val="FFA9F9">
                        <a:alpha val="100000"/>
                      </a:srgbClr>
                    </a:gs>
                  </a:gsLst>
                  <a:lin ang="0"/>
                </a:gradFill>
                <a:latin typeface="Raleway"/>
                <a:ea typeface="Raleway"/>
                <a:cs typeface="Raleway"/>
                <a:sym typeface="Raleway"/>
              </a:rPr>
              <a:t>CHROMM</a:t>
            </a:r>
          </a:p>
        </p:txBody>
      </p:sp>
      <p:sp>
        <p:nvSpPr>
          <p:cNvPr id="5" name="Freeform 5" descr="generated image">
            <a:extLst>
              <a:ext uri="{FF2B5EF4-FFF2-40B4-BE49-F238E27FC236}">
                <a16:creationId xmlns:a16="http://schemas.microsoft.com/office/drawing/2014/main" id="{031BB873-47F0-F3D9-A549-9B934BB628AA}"/>
              </a:ext>
            </a:extLst>
          </p:cNvPr>
          <p:cNvSpPr/>
          <p:nvPr/>
        </p:nvSpPr>
        <p:spPr>
          <a:xfrm>
            <a:off x="8499205" y="402781"/>
            <a:ext cx="3550620" cy="9051997"/>
          </a:xfrm>
          <a:custGeom>
            <a:avLst/>
            <a:gdLst/>
            <a:ahLst/>
            <a:cxnLst/>
            <a:rect l="l" t="t" r="r" b="b"/>
            <a:pathLst>
              <a:path w="3550620" h="9051997">
                <a:moveTo>
                  <a:pt x="0" y="0"/>
                </a:moveTo>
                <a:lnTo>
                  <a:pt x="3550620" y="0"/>
                </a:lnTo>
                <a:lnTo>
                  <a:pt x="3550620" y="9051997"/>
                </a:lnTo>
                <a:lnTo>
                  <a:pt x="0" y="9051997"/>
                </a:lnTo>
                <a:lnTo>
                  <a:pt x="0" y="0"/>
                </a:lnTo>
                <a:close/>
              </a:path>
            </a:pathLst>
          </a:custGeom>
          <a:blipFill>
            <a:blip r:embed="rId2"/>
            <a:stretch>
              <a:fillRect l="-92885" t="-8992" r="-96838" b="-4651"/>
            </a:stretch>
          </a:blipFill>
        </p:spPr>
        <p:txBody>
          <a:bodyPr/>
          <a:lstStyle/>
          <a:p>
            <a:endParaRPr lang="en-US"/>
          </a:p>
        </p:txBody>
      </p:sp>
      <p:sp>
        <p:nvSpPr>
          <p:cNvPr id="6" name="Freeform 6" descr="generated image">
            <a:extLst>
              <a:ext uri="{FF2B5EF4-FFF2-40B4-BE49-F238E27FC236}">
                <a16:creationId xmlns:a16="http://schemas.microsoft.com/office/drawing/2014/main" id="{BE2119CD-F247-0910-C31C-44F50BC7BE14}"/>
              </a:ext>
            </a:extLst>
          </p:cNvPr>
          <p:cNvSpPr/>
          <p:nvPr/>
        </p:nvSpPr>
        <p:spPr>
          <a:xfrm>
            <a:off x="5937984" y="1515686"/>
            <a:ext cx="3957610" cy="8771314"/>
          </a:xfrm>
          <a:custGeom>
            <a:avLst/>
            <a:gdLst/>
            <a:ahLst/>
            <a:cxnLst/>
            <a:rect l="l" t="t" r="r" b="b"/>
            <a:pathLst>
              <a:path w="3957610" h="8771314">
                <a:moveTo>
                  <a:pt x="0" y="0"/>
                </a:moveTo>
                <a:lnTo>
                  <a:pt x="3957609" y="0"/>
                </a:lnTo>
                <a:lnTo>
                  <a:pt x="3957609" y="8771314"/>
                </a:lnTo>
                <a:lnTo>
                  <a:pt x="0" y="8771314"/>
                </a:lnTo>
                <a:lnTo>
                  <a:pt x="0" y="0"/>
                </a:lnTo>
                <a:close/>
              </a:path>
            </a:pathLst>
          </a:custGeom>
          <a:blipFill>
            <a:blip r:embed="rId3"/>
            <a:stretch>
              <a:fillRect l="-81205" t="-8320" r="-78723" b="-8960"/>
            </a:stretch>
          </a:blipFill>
        </p:spPr>
        <p:txBody>
          <a:bodyPr/>
          <a:lstStyle/>
          <a:p>
            <a:endParaRPr lang="en-US"/>
          </a:p>
        </p:txBody>
      </p:sp>
      <p:grpSp>
        <p:nvGrpSpPr>
          <p:cNvPr id="7" name="Group 2">
            <a:extLst>
              <a:ext uri="{FF2B5EF4-FFF2-40B4-BE49-F238E27FC236}">
                <a16:creationId xmlns:a16="http://schemas.microsoft.com/office/drawing/2014/main" id="{521A4064-5BCC-B8BB-65EA-22AB7FAED8B4}"/>
              </a:ext>
            </a:extLst>
          </p:cNvPr>
          <p:cNvGrpSpPr/>
          <p:nvPr/>
        </p:nvGrpSpPr>
        <p:grpSpPr>
          <a:xfrm>
            <a:off x="7600950" y="13048778"/>
            <a:ext cx="3086100" cy="2700338"/>
            <a:chOff x="0" y="0"/>
            <a:chExt cx="812800" cy="711200"/>
          </a:xfrm>
        </p:grpSpPr>
        <p:sp>
          <p:nvSpPr>
            <p:cNvPr id="8" name="Freeform 3">
              <a:extLst>
                <a:ext uri="{FF2B5EF4-FFF2-40B4-BE49-F238E27FC236}">
                  <a16:creationId xmlns:a16="http://schemas.microsoft.com/office/drawing/2014/main" id="{59C3E134-0182-B7A6-3226-AAA86BE5878A}"/>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gradFill rotWithShape="1">
              <a:gsLst>
                <a:gs pos="0">
                  <a:srgbClr val="FFF7AD">
                    <a:alpha val="100000"/>
                  </a:srgbClr>
                </a:gs>
                <a:gs pos="100000">
                  <a:srgbClr val="FFA9F9">
                    <a:alpha val="100000"/>
                  </a:srgbClr>
                </a:gs>
              </a:gsLst>
              <a:lin ang="0"/>
            </a:gradFill>
          </p:spPr>
          <p:txBody>
            <a:bodyPr/>
            <a:lstStyle/>
            <a:p>
              <a:endParaRPr lang="en-US"/>
            </a:p>
          </p:txBody>
        </p:sp>
        <p:sp>
          <p:nvSpPr>
            <p:cNvPr id="9" name="TextBox 4">
              <a:extLst>
                <a:ext uri="{FF2B5EF4-FFF2-40B4-BE49-F238E27FC236}">
                  <a16:creationId xmlns:a16="http://schemas.microsoft.com/office/drawing/2014/main" id="{75E6A781-BFEC-240A-9447-C033434C626F}"/>
                </a:ext>
              </a:extLst>
            </p:cNvPr>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5">
            <a:extLst>
              <a:ext uri="{FF2B5EF4-FFF2-40B4-BE49-F238E27FC236}">
                <a16:creationId xmlns:a16="http://schemas.microsoft.com/office/drawing/2014/main" id="{DDCE8AC6-F65A-9252-E2FC-36F987859509}"/>
              </a:ext>
            </a:extLst>
          </p:cNvPr>
          <p:cNvGrpSpPr/>
          <p:nvPr/>
        </p:nvGrpSpPr>
        <p:grpSpPr>
          <a:xfrm>
            <a:off x="7600950" y="11120566"/>
            <a:ext cx="3086100" cy="2700338"/>
            <a:chOff x="0" y="0"/>
            <a:chExt cx="812800" cy="711200"/>
          </a:xfrm>
        </p:grpSpPr>
        <p:sp>
          <p:nvSpPr>
            <p:cNvPr id="11" name="Freeform 6">
              <a:extLst>
                <a:ext uri="{FF2B5EF4-FFF2-40B4-BE49-F238E27FC236}">
                  <a16:creationId xmlns:a16="http://schemas.microsoft.com/office/drawing/2014/main" id="{F690F2F2-E08E-E4F6-778D-C7B52AC67A34}"/>
                </a:ext>
              </a:extLst>
            </p:cNvPr>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gradFill rotWithShape="1">
              <a:gsLst>
                <a:gs pos="0">
                  <a:srgbClr val="FFF7AD">
                    <a:alpha val="100000"/>
                  </a:srgbClr>
                </a:gs>
                <a:gs pos="100000">
                  <a:srgbClr val="FFA9F9">
                    <a:alpha val="100000"/>
                  </a:srgbClr>
                </a:gs>
              </a:gsLst>
              <a:lin ang="0"/>
            </a:gradFill>
          </p:spPr>
          <p:txBody>
            <a:bodyPr/>
            <a:lstStyle/>
            <a:p>
              <a:endParaRPr lang="en-US"/>
            </a:p>
          </p:txBody>
        </p:sp>
        <p:sp>
          <p:nvSpPr>
            <p:cNvPr id="12" name="TextBox 7">
              <a:extLst>
                <a:ext uri="{FF2B5EF4-FFF2-40B4-BE49-F238E27FC236}">
                  <a16:creationId xmlns:a16="http://schemas.microsoft.com/office/drawing/2014/main" id="{8CA5B5FE-5993-9F4E-819D-50644A5BE1AF}"/>
                </a:ext>
              </a:extLst>
            </p:cNvPr>
            <p:cNvSpPr txBox="1"/>
            <p:nvPr/>
          </p:nvSpPr>
          <p:spPr>
            <a:xfrm>
              <a:off x="127000" y="12700"/>
              <a:ext cx="558800" cy="368300"/>
            </a:xfrm>
            <a:prstGeom prst="rect">
              <a:avLst/>
            </a:prstGeom>
          </p:spPr>
          <p:txBody>
            <a:bodyPr lIns="50800" tIns="50800" rIns="50800" bIns="50800" rtlCol="0" anchor="ctr"/>
            <a:lstStyle/>
            <a:p>
              <a:pPr algn="ctr">
                <a:lnSpc>
                  <a:spcPts val="2659"/>
                </a:lnSpc>
              </a:pPr>
              <a:endParaRPr/>
            </a:p>
          </p:txBody>
        </p:sp>
      </p:grpSp>
      <p:grpSp>
        <p:nvGrpSpPr>
          <p:cNvPr id="13" name="Group 8">
            <a:extLst>
              <a:ext uri="{FF2B5EF4-FFF2-40B4-BE49-F238E27FC236}">
                <a16:creationId xmlns:a16="http://schemas.microsoft.com/office/drawing/2014/main" id="{5026444F-26C3-2596-68EF-A6378F0525F0}"/>
              </a:ext>
            </a:extLst>
          </p:cNvPr>
          <p:cNvGrpSpPr/>
          <p:nvPr/>
        </p:nvGrpSpPr>
        <p:grpSpPr>
          <a:xfrm>
            <a:off x="8202554" y="14392570"/>
            <a:ext cx="1882891" cy="1647530"/>
            <a:chOff x="0" y="0"/>
            <a:chExt cx="812800" cy="711200"/>
          </a:xfrm>
        </p:grpSpPr>
        <p:sp>
          <p:nvSpPr>
            <p:cNvPr id="14" name="Freeform 9">
              <a:extLst>
                <a:ext uri="{FF2B5EF4-FFF2-40B4-BE49-F238E27FC236}">
                  <a16:creationId xmlns:a16="http://schemas.microsoft.com/office/drawing/2014/main" id="{D2EAF483-152D-453D-0259-28EA1C195F2F}"/>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txBody>
            <a:bodyPr/>
            <a:lstStyle/>
            <a:p>
              <a:endParaRPr lang="en-US"/>
            </a:p>
          </p:txBody>
        </p:sp>
        <p:sp>
          <p:nvSpPr>
            <p:cNvPr id="15" name="TextBox 10">
              <a:extLst>
                <a:ext uri="{FF2B5EF4-FFF2-40B4-BE49-F238E27FC236}">
                  <a16:creationId xmlns:a16="http://schemas.microsoft.com/office/drawing/2014/main" id="{40BBDF04-4B82-5148-3C23-B35171910F93}"/>
                </a:ext>
              </a:extLst>
            </p:cNvPr>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1">
            <a:extLst>
              <a:ext uri="{FF2B5EF4-FFF2-40B4-BE49-F238E27FC236}">
                <a16:creationId xmlns:a16="http://schemas.microsoft.com/office/drawing/2014/main" id="{23A2804A-D87B-2E62-B372-928CE492AD69}"/>
              </a:ext>
            </a:extLst>
          </p:cNvPr>
          <p:cNvGrpSpPr/>
          <p:nvPr/>
        </p:nvGrpSpPr>
        <p:grpSpPr>
          <a:xfrm rot="-10800000">
            <a:off x="8042590" y="11902833"/>
            <a:ext cx="2202819" cy="1927467"/>
            <a:chOff x="0" y="0"/>
            <a:chExt cx="812800" cy="711200"/>
          </a:xfrm>
        </p:grpSpPr>
        <p:sp>
          <p:nvSpPr>
            <p:cNvPr id="17" name="Freeform 12">
              <a:extLst>
                <a:ext uri="{FF2B5EF4-FFF2-40B4-BE49-F238E27FC236}">
                  <a16:creationId xmlns:a16="http://schemas.microsoft.com/office/drawing/2014/main" id="{E9BB1829-55F3-9BEE-9C8F-3E29D063C8B4}"/>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txBody>
            <a:bodyPr/>
            <a:lstStyle/>
            <a:p>
              <a:endParaRPr lang="en-US"/>
            </a:p>
          </p:txBody>
        </p:sp>
        <p:sp>
          <p:nvSpPr>
            <p:cNvPr id="18" name="TextBox 13">
              <a:extLst>
                <a:ext uri="{FF2B5EF4-FFF2-40B4-BE49-F238E27FC236}">
                  <a16:creationId xmlns:a16="http://schemas.microsoft.com/office/drawing/2014/main" id="{946E300B-6817-A783-D466-06D743701ABE}"/>
                </a:ext>
              </a:extLst>
            </p:cNvPr>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4">
            <a:extLst>
              <a:ext uri="{FF2B5EF4-FFF2-40B4-BE49-F238E27FC236}">
                <a16:creationId xmlns:a16="http://schemas.microsoft.com/office/drawing/2014/main" id="{4C5F736C-DEFD-9AE4-6E24-BEEEA83A5C52}"/>
              </a:ext>
            </a:extLst>
          </p:cNvPr>
          <p:cNvSpPr txBox="1"/>
          <p:nvPr/>
        </p:nvSpPr>
        <p:spPr>
          <a:xfrm>
            <a:off x="7262813" y="17391786"/>
            <a:ext cx="3762375" cy="1086714"/>
          </a:xfrm>
          <a:prstGeom prst="rect">
            <a:avLst/>
          </a:prstGeom>
        </p:spPr>
        <p:txBody>
          <a:bodyPr lIns="0" tIns="0" rIns="0" bIns="0" rtlCol="0" anchor="t">
            <a:spAutoFit/>
          </a:bodyPr>
          <a:lstStyle/>
          <a:p>
            <a:pPr algn="ctr">
              <a:lnSpc>
                <a:spcPts val="8877"/>
              </a:lnSpc>
              <a:spcBef>
                <a:spcPct val="0"/>
              </a:spcBef>
            </a:pPr>
            <a:r>
              <a:rPr lang="en-US" sz="6340" dirty="0" err="1">
                <a:gradFill>
                  <a:gsLst>
                    <a:gs pos="0">
                      <a:srgbClr val="FFF7AD">
                        <a:alpha val="100000"/>
                      </a:srgbClr>
                    </a:gs>
                    <a:gs pos="100000">
                      <a:srgbClr val="FFA9F9">
                        <a:alpha val="100000"/>
                      </a:srgbClr>
                    </a:gs>
                  </a:gsLst>
                  <a:lin ang="0"/>
                </a:gradFill>
                <a:latin typeface="Intro Rust"/>
                <a:ea typeface="Intro Rust"/>
                <a:cs typeface="Intro Rust"/>
                <a:sym typeface="Intro Rust"/>
              </a:rPr>
              <a:t>Chromm</a:t>
            </a:r>
            <a:endParaRPr lang="en-US" sz="6340" dirty="0">
              <a:gradFill>
                <a:gsLst>
                  <a:gs pos="0">
                    <a:srgbClr val="FFF7AD">
                      <a:alpha val="100000"/>
                    </a:srgbClr>
                  </a:gs>
                  <a:gs pos="100000">
                    <a:srgbClr val="FFA9F9">
                      <a:alpha val="100000"/>
                    </a:srgbClr>
                  </a:gs>
                </a:gsLst>
                <a:lin ang="0"/>
              </a:gradFill>
              <a:latin typeface="Intro Rust"/>
              <a:ea typeface="Intro Rust"/>
              <a:cs typeface="Intro Rust"/>
              <a:sym typeface="Intro Rust"/>
            </a:endParaRPr>
          </a:p>
        </p:txBody>
      </p:sp>
      <p:sp>
        <p:nvSpPr>
          <p:cNvPr id="20" name="Diagonal Stripe 19">
            <a:extLst>
              <a:ext uri="{FF2B5EF4-FFF2-40B4-BE49-F238E27FC236}">
                <a16:creationId xmlns:a16="http://schemas.microsoft.com/office/drawing/2014/main" id="{9B1B3141-535B-09D8-A4B6-DC007A4CC9AE}"/>
              </a:ext>
            </a:extLst>
          </p:cNvPr>
          <p:cNvSpPr/>
          <p:nvPr/>
        </p:nvSpPr>
        <p:spPr>
          <a:xfrm>
            <a:off x="0" y="10385865"/>
            <a:ext cx="36880800" cy="5140842"/>
          </a:xfrm>
          <a:prstGeom prst="diagStrip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4DA87689-9E87-83FC-81B1-89B7D52EC786}"/>
              </a:ext>
            </a:extLst>
          </p:cNvPr>
          <p:cNvSpPr/>
          <p:nvPr/>
        </p:nvSpPr>
        <p:spPr>
          <a:xfrm>
            <a:off x="9015923" y="15537181"/>
            <a:ext cx="256154" cy="45719"/>
          </a:xfrm>
          <a:prstGeom prst="ellipse">
            <a:avLst/>
          </a:prstGeom>
          <a:noFill/>
          <a:ln w="7620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012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p:cNvGrpSpPr/>
        <p:nvPr/>
      </p:nvGrpSpPr>
      <p:grpSpPr>
        <a:xfrm>
          <a:off x="0" y="0"/>
          <a:ext cx="0" cy="0"/>
          <a:chOff x="0" y="0"/>
          <a:chExt cx="0" cy="0"/>
        </a:xfrm>
      </p:grpSpPr>
      <p:sp>
        <p:nvSpPr>
          <p:cNvPr id="2" name="TextBox 2"/>
          <p:cNvSpPr txBox="1"/>
          <p:nvPr/>
        </p:nvSpPr>
        <p:spPr>
          <a:xfrm>
            <a:off x="1028700" y="7521575"/>
            <a:ext cx="16230600" cy="17367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Canva Sans"/>
                <a:ea typeface="Canva Sans"/>
                <a:cs typeface="Canva Sans"/>
                <a:sym typeface="Canva Sans"/>
              </a:rPr>
              <a:t>CHROMM delivers a tight, innovative strategy experience grounded in a core fantasy: see the future, plan your moves, survive the chaos.</a:t>
            </a:r>
          </a:p>
          <a:p>
            <a:pPr algn="ctr">
              <a:lnSpc>
                <a:spcPts val="3499"/>
              </a:lnSpc>
              <a:spcBef>
                <a:spcPct val="0"/>
              </a:spcBef>
            </a:pPr>
            <a:endParaRPr lang="en-US" sz="2499">
              <a:solidFill>
                <a:srgbClr val="FFFFFF"/>
              </a:solidFill>
              <a:latin typeface="Canva Sans"/>
              <a:ea typeface="Canva Sans"/>
              <a:cs typeface="Canva Sans"/>
              <a:sym typeface="Canva Sans"/>
            </a:endParaRPr>
          </a:p>
          <a:p>
            <a:pPr algn="ctr">
              <a:lnSpc>
                <a:spcPts val="3499"/>
              </a:lnSpc>
              <a:spcBef>
                <a:spcPct val="0"/>
              </a:spcBef>
            </a:pPr>
            <a:r>
              <a:rPr lang="en-US" sz="2499">
                <a:solidFill>
                  <a:srgbClr val="FFFFFF"/>
                </a:solidFill>
                <a:latin typeface="Canva Sans"/>
                <a:ea typeface="Canva Sans"/>
                <a:cs typeface="Canva Sans"/>
                <a:sym typeface="Canva Sans"/>
              </a:rPr>
              <a:t>Next: Playtesting, balance refinement, mobile build optimization, and potential online leaderboards.</a:t>
            </a:r>
          </a:p>
        </p:txBody>
      </p:sp>
      <p:sp>
        <p:nvSpPr>
          <p:cNvPr id="3" name="TextBox 3"/>
          <p:cNvSpPr txBox="1"/>
          <p:nvPr/>
        </p:nvSpPr>
        <p:spPr>
          <a:xfrm>
            <a:off x="0" y="3085685"/>
            <a:ext cx="18288000" cy="3696530"/>
          </a:xfrm>
          <a:prstGeom prst="rect">
            <a:avLst/>
          </a:prstGeom>
        </p:spPr>
        <p:txBody>
          <a:bodyPr lIns="0" tIns="0" rIns="0" bIns="0" rtlCol="0" anchor="t">
            <a:spAutoFit/>
          </a:bodyPr>
          <a:lstStyle/>
          <a:p>
            <a:pPr algn="ctr">
              <a:lnSpc>
                <a:spcPts val="30140"/>
              </a:lnSpc>
              <a:spcBef>
                <a:spcPct val="0"/>
              </a:spcBef>
            </a:pPr>
            <a:r>
              <a:rPr lang="en-US" sz="21528">
                <a:gradFill>
                  <a:gsLst>
                    <a:gs pos="0">
                      <a:srgbClr val="FFF7AD">
                        <a:alpha val="100000"/>
                      </a:srgbClr>
                    </a:gs>
                    <a:gs pos="100000">
                      <a:srgbClr val="FFA9F9">
                        <a:alpha val="100000"/>
                      </a:srgbClr>
                    </a:gs>
                  </a:gsLst>
                  <a:lin ang="0"/>
                </a:gradFill>
                <a:latin typeface="Raleway"/>
                <a:ea typeface="Raleway"/>
                <a:cs typeface="Raleway"/>
                <a:sym typeface="Raleway"/>
              </a:rPr>
              <a:t>CONCLUSION</a:t>
            </a:r>
          </a:p>
        </p:txBody>
      </p:sp>
      <p:sp>
        <p:nvSpPr>
          <p:cNvPr id="4" name="TextBox 4"/>
          <p:cNvSpPr txBox="1"/>
          <p:nvPr/>
        </p:nvSpPr>
        <p:spPr>
          <a:xfrm>
            <a:off x="10106769" y="6350415"/>
            <a:ext cx="3957270" cy="43180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leway"/>
                <a:ea typeface="Raleway"/>
                <a:cs typeface="Raleway"/>
                <a:sym typeface="Raleway"/>
              </a:rPr>
              <a:t>AND NEXT STEPS</a:t>
            </a:r>
          </a:p>
        </p:txBody>
      </p:sp>
      <p:sp>
        <p:nvSpPr>
          <p:cNvPr id="5" name="TextBox 5"/>
          <p:cNvSpPr txBox="1"/>
          <p:nvPr/>
        </p:nvSpPr>
        <p:spPr>
          <a:xfrm>
            <a:off x="257274" y="3447635"/>
            <a:ext cx="3957270" cy="43180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leway"/>
                <a:ea typeface="Raleway"/>
                <a:cs typeface="Raleway"/>
                <a:sym typeface="Raleway"/>
              </a:rPr>
              <a:t>OUR</a:t>
            </a:r>
          </a:p>
        </p:txBody>
      </p:sp>
    </p:spTree>
  </p:cSld>
  <p:clrMapOvr>
    <a:masterClrMapping/>
  </p:clrMapOvr>
  <p:transition spd="slow">
    <p:cover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00950" y="4079576"/>
            <a:ext cx="3086100" cy="2700338"/>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gradFill rotWithShape="1">
              <a:gsLst>
                <a:gs pos="0">
                  <a:srgbClr val="FFF7AD">
                    <a:alpha val="100000"/>
                  </a:srgbClr>
                </a:gs>
                <a:gs pos="100000">
                  <a:srgbClr val="FFA9F9">
                    <a:alpha val="100000"/>
                  </a:srgbClr>
                </a:gs>
              </a:gsLst>
              <a:lin ang="0"/>
            </a:gradFill>
          </p:spPr>
          <p:txBody>
            <a:bodyPr/>
            <a:lstStyle/>
            <a:p>
              <a:endParaRPr lang="en-US"/>
            </a:p>
          </p:txBody>
        </p:sp>
        <p:sp>
          <p:nvSpPr>
            <p:cNvPr id="4" name="TextBox 4"/>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600950" y="2151364"/>
            <a:ext cx="3086100" cy="2700338"/>
            <a:chOff x="0" y="0"/>
            <a:chExt cx="812800" cy="711200"/>
          </a:xfrm>
        </p:grpSpPr>
        <p:sp>
          <p:nvSpPr>
            <p:cNvPr id="6" name="Freeform 6"/>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gradFill rotWithShape="1">
              <a:gsLst>
                <a:gs pos="0">
                  <a:srgbClr val="FFF7AD">
                    <a:alpha val="100000"/>
                  </a:srgbClr>
                </a:gs>
                <a:gs pos="100000">
                  <a:srgbClr val="FFA9F9">
                    <a:alpha val="100000"/>
                  </a:srgbClr>
                </a:gs>
              </a:gsLst>
              <a:lin ang="0"/>
            </a:gradFill>
          </p:spPr>
          <p:txBody>
            <a:bodyPr/>
            <a:lstStyle/>
            <a:p>
              <a:endParaRPr lang="en-US"/>
            </a:p>
          </p:txBody>
        </p:sp>
        <p:sp>
          <p:nvSpPr>
            <p:cNvPr id="7" name="TextBox 7"/>
            <p:cNvSpPr txBox="1"/>
            <p:nvPr/>
          </p:nvSpPr>
          <p:spPr>
            <a:xfrm>
              <a:off x="127000" y="12700"/>
              <a:ext cx="558800" cy="3683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202554" y="4851701"/>
            <a:ext cx="1882891" cy="1647530"/>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txBody>
            <a:bodyPr/>
            <a:lstStyle/>
            <a:p>
              <a:endParaRPr lang="en-US"/>
            </a:p>
          </p:txBody>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8042590" y="2141839"/>
            <a:ext cx="2202819" cy="1927467"/>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txBody>
            <a:bodyPr/>
            <a:lstStyle/>
            <a:p>
              <a:endParaRPr lang="en-US"/>
            </a:p>
          </p:txBody>
        </p:sp>
        <p:sp>
          <p:nvSpPr>
            <p:cNvPr id="13" name="TextBox 13"/>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7262813" y="7048922"/>
            <a:ext cx="3762375" cy="1086714"/>
          </a:xfrm>
          <a:prstGeom prst="rect">
            <a:avLst/>
          </a:prstGeom>
        </p:spPr>
        <p:txBody>
          <a:bodyPr lIns="0" tIns="0" rIns="0" bIns="0" rtlCol="0" anchor="t">
            <a:spAutoFit/>
          </a:bodyPr>
          <a:lstStyle/>
          <a:p>
            <a:pPr algn="ctr">
              <a:lnSpc>
                <a:spcPts val="8877"/>
              </a:lnSpc>
              <a:spcBef>
                <a:spcPct val="0"/>
              </a:spcBef>
            </a:pPr>
            <a:r>
              <a:rPr lang="en-US" sz="6340">
                <a:gradFill>
                  <a:gsLst>
                    <a:gs pos="0">
                      <a:srgbClr val="FFF7AD">
                        <a:alpha val="100000"/>
                      </a:srgbClr>
                    </a:gs>
                    <a:gs pos="100000">
                      <a:srgbClr val="FFA9F9">
                        <a:alpha val="100000"/>
                      </a:srgbClr>
                    </a:gs>
                  </a:gsLst>
                  <a:lin ang="0"/>
                </a:gradFill>
                <a:latin typeface="Intro Rust"/>
                <a:ea typeface="Intro Rust"/>
                <a:cs typeface="Intro Rust"/>
                <a:sym typeface="Intro Rust"/>
              </a:rPr>
              <a:t>Chromm</a:t>
            </a:r>
          </a:p>
        </p:txBody>
      </p:sp>
      <p:sp>
        <p:nvSpPr>
          <p:cNvPr id="15" name="TextBox 2">
            <a:extLst>
              <a:ext uri="{FF2B5EF4-FFF2-40B4-BE49-F238E27FC236}">
                <a16:creationId xmlns:a16="http://schemas.microsoft.com/office/drawing/2014/main" id="{8286CC2F-8895-A1D1-6D37-D5E46C0F543E}"/>
              </a:ext>
            </a:extLst>
          </p:cNvPr>
          <p:cNvSpPr txBox="1"/>
          <p:nvPr/>
        </p:nvSpPr>
        <p:spPr>
          <a:xfrm>
            <a:off x="381000" y="-8664503"/>
            <a:ext cx="17417901" cy="5036047"/>
          </a:xfrm>
          <a:prstGeom prst="rect">
            <a:avLst/>
          </a:prstGeom>
        </p:spPr>
        <p:txBody>
          <a:bodyPr lIns="0" tIns="0" rIns="0" bIns="0" rtlCol="0" anchor="t">
            <a:spAutoFit/>
          </a:bodyPr>
          <a:lstStyle/>
          <a:p>
            <a:pPr algn="ctr">
              <a:lnSpc>
                <a:spcPts val="41097"/>
              </a:lnSpc>
              <a:spcBef>
                <a:spcPct val="0"/>
              </a:spcBef>
            </a:pPr>
            <a:r>
              <a:rPr lang="en-US" sz="29355" dirty="0">
                <a:gradFill>
                  <a:gsLst>
                    <a:gs pos="0">
                      <a:srgbClr val="FFF7AD">
                        <a:alpha val="100000"/>
                      </a:srgbClr>
                    </a:gs>
                    <a:gs pos="100000">
                      <a:srgbClr val="FFA9F9">
                        <a:alpha val="100000"/>
                      </a:srgbClr>
                    </a:gs>
                  </a:gsLst>
                  <a:lin ang="0"/>
                </a:gradFill>
                <a:latin typeface="Raleway"/>
                <a:ea typeface="Raleway"/>
                <a:cs typeface="Raleway"/>
                <a:sym typeface="Raleway"/>
              </a:rPr>
              <a:t>CHROMM</a:t>
            </a:r>
          </a:p>
        </p:txBody>
      </p:sp>
      <p:sp>
        <p:nvSpPr>
          <p:cNvPr id="16" name="TextBox 3">
            <a:extLst>
              <a:ext uri="{FF2B5EF4-FFF2-40B4-BE49-F238E27FC236}">
                <a16:creationId xmlns:a16="http://schemas.microsoft.com/office/drawing/2014/main" id="{8DA6355A-B624-15FE-3C60-A7EBDED0DCA3}"/>
              </a:ext>
            </a:extLst>
          </p:cNvPr>
          <p:cNvSpPr txBox="1"/>
          <p:nvPr/>
        </p:nvSpPr>
        <p:spPr>
          <a:xfrm>
            <a:off x="381000" y="-7604550"/>
            <a:ext cx="17417901" cy="5036047"/>
          </a:xfrm>
          <a:prstGeom prst="rect">
            <a:avLst/>
          </a:prstGeom>
        </p:spPr>
        <p:txBody>
          <a:bodyPr lIns="0" tIns="0" rIns="0" bIns="0" rtlCol="0" anchor="t">
            <a:spAutoFit/>
          </a:bodyPr>
          <a:lstStyle/>
          <a:p>
            <a:pPr algn="ctr">
              <a:lnSpc>
                <a:spcPts val="41097"/>
              </a:lnSpc>
              <a:spcBef>
                <a:spcPct val="0"/>
              </a:spcBef>
            </a:pPr>
            <a:r>
              <a:rPr lang="en-US" sz="29355" dirty="0">
                <a:gradFill>
                  <a:gsLst>
                    <a:gs pos="0">
                      <a:srgbClr val="FFF7AD">
                        <a:alpha val="100000"/>
                      </a:srgbClr>
                    </a:gs>
                    <a:gs pos="100000">
                      <a:srgbClr val="FFA9F9">
                        <a:alpha val="100000"/>
                      </a:srgbClr>
                    </a:gs>
                  </a:gsLst>
                  <a:lin ang="0"/>
                </a:gradFill>
                <a:latin typeface="Raleway"/>
                <a:ea typeface="Raleway"/>
                <a:cs typeface="Raleway"/>
                <a:sym typeface="Raleway"/>
              </a:rPr>
              <a:t>CHROMM</a:t>
            </a:r>
          </a:p>
        </p:txBody>
      </p:sp>
      <p:sp>
        <p:nvSpPr>
          <p:cNvPr id="17" name="TextBox 4">
            <a:extLst>
              <a:ext uri="{FF2B5EF4-FFF2-40B4-BE49-F238E27FC236}">
                <a16:creationId xmlns:a16="http://schemas.microsoft.com/office/drawing/2014/main" id="{35EC45C8-1F63-89CF-C898-76C8CF5D9733}"/>
              </a:ext>
            </a:extLst>
          </p:cNvPr>
          <p:cNvSpPr txBox="1"/>
          <p:nvPr/>
        </p:nvSpPr>
        <p:spPr>
          <a:xfrm>
            <a:off x="381000" y="-4092503"/>
            <a:ext cx="17417901" cy="2523975"/>
          </a:xfrm>
          <a:prstGeom prst="rect">
            <a:avLst/>
          </a:prstGeom>
        </p:spPr>
        <p:txBody>
          <a:bodyPr lIns="0" tIns="0" rIns="0" bIns="0" rtlCol="0" anchor="t">
            <a:spAutoFit/>
          </a:bodyPr>
          <a:lstStyle/>
          <a:p>
            <a:pPr algn="ctr">
              <a:lnSpc>
                <a:spcPts val="14677"/>
              </a:lnSpc>
            </a:pPr>
            <a:r>
              <a:rPr lang="en-US" sz="29355" dirty="0">
                <a:gradFill>
                  <a:gsLst>
                    <a:gs pos="0">
                      <a:srgbClr val="FFF7AD">
                        <a:alpha val="100000"/>
                      </a:srgbClr>
                    </a:gs>
                    <a:gs pos="100000">
                      <a:srgbClr val="FFA9F9">
                        <a:alpha val="100000"/>
                      </a:srgbClr>
                    </a:gs>
                  </a:gsLst>
                  <a:lin ang="0"/>
                </a:gradFill>
                <a:latin typeface="Raleway"/>
                <a:ea typeface="Raleway"/>
                <a:cs typeface="Raleway"/>
                <a:sym typeface="Raleway"/>
              </a:rPr>
              <a:t>CHROMM</a:t>
            </a:r>
          </a:p>
        </p:txBody>
      </p:sp>
      <p:sp>
        <p:nvSpPr>
          <p:cNvPr id="18" name="Freeform 5" descr="generated image">
            <a:extLst>
              <a:ext uri="{FF2B5EF4-FFF2-40B4-BE49-F238E27FC236}">
                <a16:creationId xmlns:a16="http://schemas.microsoft.com/office/drawing/2014/main" id="{649FF8E4-39C2-E7E9-49F4-07DBA3C52EF4}"/>
              </a:ext>
            </a:extLst>
          </p:cNvPr>
          <p:cNvSpPr/>
          <p:nvPr/>
        </p:nvSpPr>
        <p:spPr>
          <a:xfrm>
            <a:off x="7572185" y="-11620500"/>
            <a:ext cx="3550620" cy="9051997"/>
          </a:xfrm>
          <a:custGeom>
            <a:avLst/>
            <a:gdLst/>
            <a:ahLst/>
            <a:cxnLst/>
            <a:rect l="l" t="t" r="r" b="b"/>
            <a:pathLst>
              <a:path w="3550620" h="9051997">
                <a:moveTo>
                  <a:pt x="0" y="0"/>
                </a:moveTo>
                <a:lnTo>
                  <a:pt x="3550620" y="0"/>
                </a:lnTo>
                <a:lnTo>
                  <a:pt x="3550620" y="9051997"/>
                </a:lnTo>
                <a:lnTo>
                  <a:pt x="0" y="9051997"/>
                </a:lnTo>
                <a:lnTo>
                  <a:pt x="0" y="0"/>
                </a:lnTo>
                <a:close/>
              </a:path>
            </a:pathLst>
          </a:custGeom>
          <a:blipFill>
            <a:blip r:embed="rId2"/>
            <a:stretch>
              <a:fillRect l="-92885" t="-8992" r="-96838" b="-4651"/>
            </a:stretch>
          </a:blipFill>
        </p:spPr>
        <p:txBody>
          <a:bodyPr/>
          <a:lstStyle/>
          <a:p>
            <a:endParaRPr lang="en-US"/>
          </a:p>
        </p:txBody>
      </p:sp>
      <p:sp>
        <p:nvSpPr>
          <p:cNvPr id="19" name="Freeform 6" descr="generated image">
            <a:extLst>
              <a:ext uri="{FF2B5EF4-FFF2-40B4-BE49-F238E27FC236}">
                <a16:creationId xmlns:a16="http://schemas.microsoft.com/office/drawing/2014/main" id="{B7457E9D-C9A3-6840-62A7-AFCF9FE39E1A}"/>
              </a:ext>
            </a:extLst>
          </p:cNvPr>
          <p:cNvSpPr/>
          <p:nvPr/>
        </p:nvSpPr>
        <p:spPr>
          <a:xfrm>
            <a:off x="7165195" y="-11339817"/>
            <a:ext cx="3957610" cy="8771314"/>
          </a:xfrm>
          <a:custGeom>
            <a:avLst/>
            <a:gdLst/>
            <a:ahLst/>
            <a:cxnLst/>
            <a:rect l="l" t="t" r="r" b="b"/>
            <a:pathLst>
              <a:path w="3957610" h="8771314">
                <a:moveTo>
                  <a:pt x="0" y="0"/>
                </a:moveTo>
                <a:lnTo>
                  <a:pt x="3957609" y="0"/>
                </a:lnTo>
                <a:lnTo>
                  <a:pt x="3957609" y="8771314"/>
                </a:lnTo>
                <a:lnTo>
                  <a:pt x="0" y="8771314"/>
                </a:lnTo>
                <a:lnTo>
                  <a:pt x="0" y="0"/>
                </a:lnTo>
                <a:close/>
              </a:path>
            </a:pathLst>
          </a:custGeom>
          <a:blipFill>
            <a:blip r:embed="rId3"/>
            <a:stretch>
              <a:fillRect l="-81205" t="-8320" r="-78723" b="-8960"/>
            </a:stretch>
          </a:blipFill>
        </p:spPr>
        <p:txBody>
          <a:bodyPr/>
          <a:lstStyle/>
          <a:p>
            <a:endParaRPr lang="en-US"/>
          </a:p>
        </p:txBody>
      </p:sp>
      <p:sp>
        <p:nvSpPr>
          <p:cNvPr id="20" name="Diagonal Stripe 19">
            <a:extLst>
              <a:ext uri="{FF2B5EF4-FFF2-40B4-BE49-F238E27FC236}">
                <a16:creationId xmlns:a16="http://schemas.microsoft.com/office/drawing/2014/main" id="{B28A78B5-865C-857B-7229-9AA708CC3B27}"/>
              </a:ext>
            </a:extLst>
          </p:cNvPr>
          <p:cNvSpPr/>
          <p:nvPr/>
        </p:nvSpPr>
        <p:spPr>
          <a:xfrm>
            <a:off x="0" y="-5266955"/>
            <a:ext cx="36880800" cy="5140842"/>
          </a:xfrm>
          <a:prstGeom prst="diagStrip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CE7E4494-62A6-9192-7DDB-C18D7BCDFEF4}"/>
              </a:ext>
            </a:extLst>
          </p:cNvPr>
          <p:cNvSpPr/>
          <p:nvPr/>
        </p:nvSpPr>
        <p:spPr>
          <a:xfrm>
            <a:off x="9015923" y="5980551"/>
            <a:ext cx="256154" cy="45719"/>
          </a:xfrm>
          <a:prstGeom prst="ellipse">
            <a:avLst/>
          </a:prstGeom>
          <a:noFill/>
          <a:ln w="7620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44E10-B492-0F45-002D-AC8671FA472A}"/>
            </a:ext>
          </a:extLst>
        </p:cNvPr>
        <p:cNvGrpSpPr/>
        <p:nvPr/>
      </p:nvGrpSpPr>
      <p:grpSpPr>
        <a:xfrm>
          <a:off x="0" y="0"/>
          <a:ext cx="0" cy="0"/>
          <a:chOff x="0" y="0"/>
          <a:chExt cx="0" cy="0"/>
        </a:xfrm>
      </p:grpSpPr>
      <p:sp>
        <p:nvSpPr>
          <p:cNvPr id="21" name="Oval 20">
            <a:extLst>
              <a:ext uri="{FF2B5EF4-FFF2-40B4-BE49-F238E27FC236}">
                <a16:creationId xmlns:a16="http://schemas.microsoft.com/office/drawing/2014/main" id="{F7B82C6B-B07C-6C6D-F4E2-BB12DE59BD97}"/>
              </a:ext>
            </a:extLst>
          </p:cNvPr>
          <p:cNvSpPr/>
          <p:nvPr/>
        </p:nvSpPr>
        <p:spPr>
          <a:xfrm>
            <a:off x="-3124200" y="-4762500"/>
            <a:ext cx="24993600" cy="19888200"/>
          </a:xfrm>
          <a:prstGeom prst="ellipse">
            <a:avLst/>
          </a:prstGeom>
          <a:noFill/>
          <a:ln w="762000">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
            <a:extLst>
              <a:ext uri="{FF2B5EF4-FFF2-40B4-BE49-F238E27FC236}">
                <a16:creationId xmlns:a16="http://schemas.microsoft.com/office/drawing/2014/main" id="{06E5E6BB-E216-B67B-5A1B-D9D291A4D653}"/>
              </a:ext>
            </a:extLst>
          </p:cNvPr>
          <p:cNvSpPr txBox="1"/>
          <p:nvPr/>
        </p:nvSpPr>
        <p:spPr>
          <a:xfrm>
            <a:off x="3928693" y="3275367"/>
            <a:ext cx="10430614" cy="3021890"/>
          </a:xfrm>
          <a:prstGeom prst="rect">
            <a:avLst/>
          </a:prstGeom>
        </p:spPr>
        <p:txBody>
          <a:bodyPr lIns="0" tIns="0" rIns="0" bIns="0" rtlCol="0" anchor="t">
            <a:spAutoFit/>
          </a:bodyPr>
          <a:lstStyle/>
          <a:p>
            <a:pPr algn="ctr">
              <a:lnSpc>
                <a:spcPts val="24611"/>
              </a:lnSpc>
              <a:spcBef>
                <a:spcPct val="0"/>
              </a:spcBef>
            </a:pPr>
            <a:r>
              <a:rPr lang="en-US" sz="17579">
                <a:gradFill>
                  <a:gsLst>
                    <a:gs pos="0">
                      <a:srgbClr val="FFF7AD">
                        <a:alpha val="100000"/>
                      </a:srgbClr>
                    </a:gs>
                    <a:gs pos="100000">
                      <a:srgbClr val="FFA9F9">
                        <a:alpha val="100000"/>
                      </a:srgbClr>
                    </a:gs>
                  </a:gsLst>
                  <a:lin ang="0"/>
                </a:gradFill>
                <a:latin typeface="Intro Rust"/>
                <a:ea typeface="Intro Rust"/>
                <a:cs typeface="Intro Rust"/>
                <a:sym typeface="Intro Rust"/>
              </a:rPr>
              <a:t>Chromm</a:t>
            </a:r>
          </a:p>
        </p:txBody>
      </p:sp>
      <p:sp>
        <p:nvSpPr>
          <p:cNvPr id="23" name="TextBox 3">
            <a:extLst>
              <a:ext uri="{FF2B5EF4-FFF2-40B4-BE49-F238E27FC236}">
                <a16:creationId xmlns:a16="http://schemas.microsoft.com/office/drawing/2014/main" id="{93EECE55-D0A1-E6DE-2347-574534FE88B7}"/>
              </a:ext>
            </a:extLst>
          </p:cNvPr>
          <p:cNvSpPr txBox="1"/>
          <p:nvPr/>
        </p:nvSpPr>
        <p:spPr>
          <a:xfrm>
            <a:off x="5989387" y="6342811"/>
            <a:ext cx="6309226" cy="494158"/>
          </a:xfrm>
          <a:prstGeom prst="rect">
            <a:avLst/>
          </a:prstGeom>
        </p:spPr>
        <p:txBody>
          <a:bodyPr lIns="0" tIns="0" rIns="0" bIns="0" rtlCol="0" anchor="t">
            <a:spAutoFit/>
          </a:bodyPr>
          <a:lstStyle/>
          <a:p>
            <a:pPr algn="ctr">
              <a:lnSpc>
                <a:spcPts val="3941"/>
              </a:lnSpc>
              <a:spcBef>
                <a:spcPct val="0"/>
              </a:spcBef>
            </a:pPr>
            <a:r>
              <a:rPr lang="en-US" sz="2815">
                <a:solidFill>
                  <a:srgbClr val="1F1D1D"/>
                </a:solidFill>
                <a:latin typeface="Raleway"/>
                <a:ea typeface="Raleway"/>
                <a:cs typeface="Raleway"/>
                <a:sym typeface="Raleway"/>
              </a:rPr>
              <a:t>A Timeline-Driven RTS Strategy Game</a:t>
            </a:r>
          </a:p>
        </p:txBody>
      </p:sp>
      <p:sp>
        <p:nvSpPr>
          <p:cNvPr id="24" name="TextBox 4">
            <a:extLst>
              <a:ext uri="{FF2B5EF4-FFF2-40B4-BE49-F238E27FC236}">
                <a16:creationId xmlns:a16="http://schemas.microsoft.com/office/drawing/2014/main" id="{20F5683D-8263-2042-FBEF-006B39FF6113}"/>
              </a:ext>
            </a:extLst>
          </p:cNvPr>
          <p:cNvSpPr txBox="1"/>
          <p:nvPr/>
        </p:nvSpPr>
        <p:spPr>
          <a:xfrm>
            <a:off x="2919885" y="7766168"/>
            <a:ext cx="12448229" cy="1492132"/>
          </a:xfrm>
          <a:prstGeom prst="rect">
            <a:avLst/>
          </a:prstGeom>
        </p:spPr>
        <p:txBody>
          <a:bodyPr lIns="0" tIns="0" rIns="0" bIns="0" rtlCol="0" anchor="t">
            <a:spAutoFit/>
          </a:bodyPr>
          <a:lstStyle/>
          <a:p>
            <a:pPr algn="ctr">
              <a:lnSpc>
                <a:spcPts val="3941"/>
              </a:lnSpc>
            </a:pPr>
            <a:r>
              <a:rPr lang="en-US" sz="2815">
                <a:solidFill>
                  <a:srgbClr val="1F1D1D"/>
                </a:solidFill>
                <a:latin typeface="Raleway"/>
                <a:ea typeface="Raleway"/>
                <a:cs typeface="Raleway"/>
                <a:sym typeface="Raleway"/>
              </a:rPr>
              <a:t>A mobile strategy experience where you see the future and plan your survival.</a:t>
            </a:r>
          </a:p>
          <a:p>
            <a:pPr algn="ctr">
              <a:lnSpc>
                <a:spcPts val="3941"/>
              </a:lnSpc>
              <a:spcBef>
                <a:spcPct val="0"/>
              </a:spcBef>
            </a:pPr>
            <a:endParaRPr lang="en-US" sz="2815">
              <a:solidFill>
                <a:srgbClr val="1F1D1D"/>
              </a:solidFill>
              <a:latin typeface="Raleway"/>
              <a:ea typeface="Raleway"/>
              <a:cs typeface="Raleway"/>
              <a:sym typeface="Raleway"/>
            </a:endParaRPr>
          </a:p>
        </p:txBody>
      </p:sp>
      <p:sp>
        <p:nvSpPr>
          <p:cNvPr id="25" name="TextBox 2">
            <a:extLst>
              <a:ext uri="{FF2B5EF4-FFF2-40B4-BE49-F238E27FC236}">
                <a16:creationId xmlns:a16="http://schemas.microsoft.com/office/drawing/2014/main" id="{1D0AFBC2-36E6-232C-80E6-49FFA95B5557}"/>
              </a:ext>
            </a:extLst>
          </p:cNvPr>
          <p:cNvSpPr txBox="1"/>
          <p:nvPr/>
        </p:nvSpPr>
        <p:spPr>
          <a:xfrm>
            <a:off x="0" y="14814886"/>
            <a:ext cx="18288000"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26" name="TextBox 3">
            <a:extLst>
              <a:ext uri="{FF2B5EF4-FFF2-40B4-BE49-F238E27FC236}">
                <a16:creationId xmlns:a16="http://schemas.microsoft.com/office/drawing/2014/main" id="{969900BC-F1AD-5EB5-6016-A62E3F70A9EF}"/>
              </a:ext>
            </a:extLst>
          </p:cNvPr>
          <p:cNvSpPr txBox="1"/>
          <p:nvPr/>
        </p:nvSpPr>
        <p:spPr>
          <a:xfrm>
            <a:off x="0" y="15195886"/>
            <a:ext cx="18288000"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27" name="TextBox 4">
            <a:extLst>
              <a:ext uri="{FF2B5EF4-FFF2-40B4-BE49-F238E27FC236}">
                <a16:creationId xmlns:a16="http://schemas.microsoft.com/office/drawing/2014/main" id="{03A85B14-ADF8-16F6-5B8C-724B4C39CA96}"/>
              </a:ext>
            </a:extLst>
          </p:cNvPr>
          <p:cNvSpPr txBox="1"/>
          <p:nvPr/>
        </p:nvSpPr>
        <p:spPr>
          <a:xfrm>
            <a:off x="0" y="15479060"/>
            <a:ext cx="18288000"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28" name="TextBox 5">
            <a:extLst>
              <a:ext uri="{FF2B5EF4-FFF2-40B4-BE49-F238E27FC236}">
                <a16:creationId xmlns:a16="http://schemas.microsoft.com/office/drawing/2014/main" id="{1947927D-30CA-425E-4DD0-7C394219DCEE}"/>
              </a:ext>
            </a:extLst>
          </p:cNvPr>
          <p:cNvSpPr txBox="1"/>
          <p:nvPr/>
        </p:nvSpPr>
        <p:spPr>
          <a:xfrm>
            <a:off x="0" y="15887700"/>
            <a:ext cx="18288000"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29" name="Freeform 6" descr="generated image">
            <a:extLst>
              <a:ext uri="{FF2B5EF4-FFF2-40B4-BE49-F238E27FC236}">
                <a16:creationId xmlns:a16="http://schemas.microsoft.com/office/drawing/2014/main" id="{13EF1308-BFC0-E351-6576-FCA7A647AC1E}"/>
              </a:ext>
            </a:extLst>
          </p:cNvPr>
          <p:cNvSpPr/>
          <p:nvPr/>
        </p:nvSpPr>
        <p:spPr>
          <a:xfrm rot="3798419">
            <a:off x="7165195" y="16146045"/>
            <a:ext cx="3957610" cy="8771314"/>
          </a:xfrm>
          <a:custGeom>
            <a:avLst/>
            <a:gdLst/>
            <a:ahLst/>
            <a:cxnLst/>
            <a:rect l="l" t="t" r="r" b="b"/>
            <a:pathLst>
              <a:path w="3957610" h="8771314">
                <a:moveTo>
                  <a:pt x="0" y="0"/>
                </a:moveTo>
                <a:lnTo>
                  <a:pt x="3957610" y="0"/>
                </a:lnTo>
                <a:lnTo>
                  <a:pt x="3957610" y="8771314"/>
                </a:lnTo>
                <a:lnTo>
                  <a:pt x="0" y="8771314"/>
                </a:lnTo>
                <a:lnTo>
                  <a:pt x="0" y="0"/>
                </a:lnTo>
                <a:close/>
              </a:path>
            </a:pathLst>
          </a:custGeom>
          <a:blipFill>
            <a:blip r:embed="rId2"/>
            <a:stretch>
              <a:fillRect l="-81205" t="-8320" r="-78723" b="-8960"/>
            </a:stretch>
          </a:blipFill>
        </p:spPr>
        <p:txBody>
          <a:bodyPr/>
          <a:lstStyle/>
          <a:p>
            <a:endParaRPr lang="en-US"/>
          </a:p>
        </p:txBody>
      </p:sp>
    </p:spTree>
    <p:extLst>
      <p:ext uri="{BB962C8B-B14F-4D97-AF65-F5344CB8AC3E}">
        <p14:creationId xmlns:p14="http://schemas.microsoft.com/office/powerpoint/2010/main" val="1015095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p:cNvGrpSpPr/>
        <p:nvPr/>
      </p:nvGrpSpPr>
      <p:grpSpPr>
        <a:xfrm>
          <a:off x="0" y="0"/>
          <a:ext cx="0" cy="0"/>
          <a:chOff x="0" y="0"/>
          <a:chExt cx="0" cy="0"/>
        </a:xfrm>
      </p:grpSpPr>
      <p:sp>
        <p:nvSpPr>
          <p:cNvPr id="2" name="TextBox 2"/>
          <p:cNvSpPr txBox="1"/>
          <p:nvPr/>
        </p:nvSpPr>
        <p:spPr>
          <a:xfrm>
            <a:off x="0" y="-726008"/>
            <a:ext cx="18288000"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3" name="TextBox 3"/>
          <p:cNvSpPr txBox="1"/>
          <p:nvPr/>
        </p:nvSpPr>
        <p:spPr>
          <a:xfrm>
            <a:off x="0" y="1657817"/>
            <a:ext cx="18288000"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4" name="TextBox 4"/>
          <p:cNvSpPr txBox="1"/>
          <p:nvPr/>
        </p:nvSpPr>
        <p:spPr>
          <a:xfrm>
            <a:off x="0" y="4041643"/>
            <a:ext cx="18288000"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5" name="TextBox 5"/>
          <p:cNvSpPr txBox="1"/>
          <p:nvPr/>
        </p:nvSpPr>
        <p:spPr>
          <a:xfrm>
            <a:off x="0" y="6425469"/>
            <a:ext cx="18288000"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6" name="Freeform 6" descr="generated image"/>
          <p:cNvSpPr/>
          <p:nvPr/>
        </p:nvSpPr>
        <p:spPr>
          <a:xfrm rot="3798419">
            <a:off x="7165195" y="757843"/>
            <a:ext cx="3957610" cy="8771314"/>
          </a:xfrm>
          <a:custGeom>
            <a:avLst/>
            <a:gdLst/>
            <a:ahLst/>
            <a:cxnLst/>
            <a:rect l="l" t="t" r="r" b="b"/>
            <a:pathLst>
              <a:path w="3957610" h="8771314">
                <a:moveTo>
                  <a:pt x="0" y="0"/>
                </a:moveTo>
                <a:lnTo>
                  <a:pt x="3957610" y="0"/>
                </a:lnTo>
                <a:lnTo>
                  <a:pt x="3957610" y="8771314"/>
                </a:lnTo>
                <a:lnTo>
                  <a:pt x="0" y="8771314"/>
                </a:lnTo>
                <a:lnTo>
                  <a:pt x="0" y="0"/>
                </a:lnTo>
                <a:close/>
              </a:path>
            </a:pathLst>
          </a:custGeom>
          <a:blipFill>
            <a:blip r:embed="rId2"/>
            <a:stretch>
              <a:fillRect l="-81205" t="-8320" r="-78723" b="-8960"/>
            </a:stretch>
          </a:blipFill>
        </p:spPr>
        <p:txBody>
          <a:bodyPr/>
          <a:lstStyle/>
          <a:p>
            <a:endParaRPr lang="en-US"/>
          </a:p>
        </p:txBody>
      </p:sp>
      <p:sp>
        <p:nvSpPr>
          <p:cNvPr id="7" name="TextBox 2">
            <a:extLst>
              <a:ext uri="{FF2B5EF4-FFF2-40B4-BE49-F238E27FC236}">
                <a16:creationId xmlns:a16="http://schemas.microsoft.com/office/drawing/2014/main" id="{ED945F94-B8E9-EBD6-CF41-45ECBCD605C9}"/>
              </a:ext>
            </a:extLst>
          </p:cNvPr>
          <p:cNvSpPr txBox="1"/>
          <p:nvPr/>
        </p:nvSpPr>
        <p:spPr>
          <a:xfrm>
            <a:off x="3928693" y="-4660190"/>
            <a:ext cx="10430614" cy="3021890"/>
          </a:xfrm>
          <a:prstGeom prst="rect">
            <a:avLst/>
          </a:prstGeom>
        </p:spPr>
        <p:txBody>
          <a:bodyPr lIns="0" tIns="0" rIns="0" bIns="0" rtlCol="0" anchor="t">
            <a:spAutoFit/>
          </a:bodyPr>
          <a:lstStyle/>
          <a:p>
            <a:pPr algn="ctr">
              <a:lnSpc>
                <a:spcPts val="24611"/>
              </a:lnSpc>
              <a:spcBef>
                <a:spcPct val="0"/>
              </a:spcBef>
            </a:pPr>
            <a:r>
              <a:rPr lang="en-US" sz="17579" dirty="0" err="1">
                <a:gradFill>
                  <a:gsLst>
                    <a:gs pos="0">
                      <a:srgbClr val="FFF7AD">
                        <a:alpha val="100000"/>
                      </a:srgbClr>
                    </a:gs>
                    <a:gs pos="100000">
                      <a:srgbClr val="FFA9F9">
                        <a:alpha val="100000"/>
                      </a:srgbClr>
                    </a:gs>
                  </a:gsLst>
                  <a:lin ang="0"/>
                </a:gradFill>
                <a:latin typeface="Intro Rust"/>
                <a:ea typeface="Intro Rust"/>
                <a:cs typeface="Intro Rust"/>
                <a:sym typeface="Intro Rust"/>
              </a:rPr>
              <a:t>Chromm</a:t>
            </a:r>
            <a:endParaRPr lang="en-US" sz="17579" dirty="0">
              <a:gradFill>
                <a:gsLst>
                  <a:gs pos="0">
                    <a:srgbClr val="FFF7AD">
                      <a:alpha val="100000"/>
                    </a:srgbClr>
                  </a:gs>
                  <a:gs pos="100000">
                    <a:srgbClr val="FFA9F9">
                      <a:alpha val="100000"/>
                    </a:srgbClr>
                  </a:gs>
                </a:gsLst>
                <a:lin ang="0"/>
              </a:gradFill>
              <a:latin typeface="Intro Rust"/>
              <a:ea typeface="Intro Rust"/>
              <a:cs typeface="Intro Rust"/>
              <a:sym typeface="Intro Rust"/>
            </a:endParaRPr>
          </a:p>
        </p:txBody>
      </p:sp>
      <p:sp>
        <p:nvSpPr>
          <p:cNvPr id="8" name="TextBox 3">
            <a:extLst>
              <a:ext uri="{FF2B5EF4-FFF2-40B4-BE49-F238E27FC236}">
                <a16:creationId xmlns:a16="http://schemas.microsoft.com/office/drawing/2014/main" id="{F550F0EC-807A-96A2-8284-DE1625BE2909}"/>
              </a:ext>
            </a:extLst>
          </p:cNvPr>
          <p:cNvSpPr txBox="1"/>
          <p:nvPr/>
        </p:nvSpPr>
        <p:spPr>
          <a:xfrm>
            <a:off x="5989387" y="-2132458"/>
            <a:ext cx="6309226" cy="494158"/>
          </a:xfrm>
          <a:prstGeom prst="rect">
            <a:avLst/>
          </a:prstGeom>
        </p:spPr>
        <p:txBody>
          <a:bodyPr lIns="0" tIns="0" rIns="0" bIns="0" rtlCol="0" anchor="t">
            <a:spAutoFit/>
          </a:bodyPr>
          <a:lstStyle/>
          <a:p>
            <a:pPr algn="ctr">
              <a:lnSpc>
                <a:spcPts val="3941"/>
              </a:lnSpc>
              <a:spcBef>
                <a:spcPct val="0"/>
              </a:spcBef>
            </a:pPr>
            <a:r>
              <a:rPr lang="en-US" sz="2815" dirty="0">
                <a:solidFill>
                  <a:srgbClr val="1F1D1D"/>
                </a:solidFill>
                <a:latin typeface="Raleway"/>
                <a:ea typeface="Raleway"/>
                <a:cs typeface="Raleway"/>
                <a:sym typeface="Raleway"/>
              </a:rPr>
              <a:t>A Timeline-Driven RTS Strategy Game</a:t>
            </a:r>
          </a:p>
        </p:txBody>
      </p:sp>
      <p:sp>
        <p:nvSpPr>
          <p:cNvPr id="9" name="TextBox 4">
            <a:extLst>
              <a:ext uri="{FF2B5EF4-FFF2-40B4-BE49-F238E27FC236}">
                <a16:creationId xmlns:a16="http://schemas.microsoft.com/office/drawing/2014/main" id="{F5247CE2-D2AA-6247-E507-F56055A72CEA}"/>
              </a:ext>
            </a:extLst>
          </p:cNvPr>
          <p:cNvSpPr txBox="1"/>
          <p:nvPr/>
        </p:nvSpPr>
        <p:spPr>
          <a:xfrm>
            <a:off x="2919885" y="-1758832"/>
            <a:ext cx="12448229" cy="1492132"/>
          </a:xfrm>
          <a:prstGeom prst="rect">
            <a:avLst/>
          </a:prstGeom>
        </p:spPr>
        <p:txBody>
          <a:bodyPr lIns="0" tIns="0" rIns="0" bIns="0" rtlCol="0" anchor="t">
            <a:spAutoFit/>
          </a:bodyPr>
          <a:lstStyle/>
          <a:p>
            <a:pPr algn="ctr">
              <a:lnSpc>
                <a:spcPts val="3941"/>
              </a:lnSpc>
            </a:pPr>
            <a:r>
              <a:rPr lang="en-US" sz="2815">
                <a:solidFill>
                  <a:srgbClr val="1F1D1D"/>
                </a:solidFill>
                <a:latin typeface="Raleway"/>
                <a:ea typeface="Raleway"/>
                <a:cs typeface="Raleway"/>
                <a:sym typeface="Raleway"/>
              </a:rPr>
              <a:t>A mobile strategy experience where you see the future and plan your survival.</a:t>
            </a:r>
          </a:p>
          <a:p>
            <a:pPr algn="ctr">
              <a:lnSpc>
                <a:spcPts val="3941"/>
              </a:lnSpc>
              <a:spcBef>
                <a:spcPct val="0"/>
              </a:spcBef>
            </a:pPr>
            <a:endParaRPr lang="en-US" sz="2815">
              <a:solidFill>
                <a:srgbClr val="1F1D1D"/>
              </a:solidFill>
              <a:latin typeface="Raleway"/>
              <a:ea typeface="Raleway"/>
              <a:cs typeface="Raleway"/>
              <a:sym typeface="Raleway"/>
            </a:endParaRPr>
          </a:p>
        </p:txBody>
      </p:sp>
      <p:grpSp>
        <p:nvGrpSpPr>
          <p:cNvPr id="13" name="Group 2">
            <a:extLst>
              <a:ext uri="{FF2B5EF4-FFF2-40B4-BE49-F238E27FC236}">
                <a16:creationId xmlns:a16="http://schemas.microsoft.com/office/drawing/2014/main" id="{0D8A26BE-1BA6-8112-1343-792A01ECDE53}"/>
              </a:ext>
            </a:extLst>
          </p:cNvPr>
          <p:cNvGrpSpPr/>
          <p:nvPr/>
        </p:nvGrpSpPr>
        <p:grpSpPr>
          <a:xfrm>
            <a:off x="23545800" y="1809990"/>
            <a:ext cx="6667020" cy="6667020"/>
            <a:chOff x="0" y="0"/>
            <a:chExt cx="812800" cy="812800"/>
          </a:xfrm>
        </p:grpSpPr>
        <p:sp>
          <p:nvSpPr>
            <p:cNvPr id="14" name="Freeform 3">
              <a:extLst>
                <a:ext uri="{FF2B5EF4-FFF2-40B4-BE49-F238E27FC236}">
                  <a16:creationId xmlns:a16="http://schemas.microsoft.com/office/drawing/2014/main" id="{D7E909F5-BEC1-2FA3-26CA-830524FD6B0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txBody>
            <a:bodyPr/>
            <a:lstStyle/>
            <a:p>
              <a:endParaRPr lang="en-US"/>
            </a:p>
          </p:txBody>
        </p:sp>
        <p:sp>
          <p:nvSpPr>
            <p:cNvPr id="15" name="TextBox 4">
              <a:extLst>
                <a:ext uri="{FF2B5EF4-FFF2-40B4-BE49-F238E27FC236}">
                  <a16:creationId xmlns:a16="http://schemas.microsoft.com/office/drawing/2014/main" id="{63084805-FF02-5063-412D-C52D18F70B3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6" name="Picture 5">
            <a:extLst>
              <a:ext uri="{FF2B5EF4-FFF2-40B4-BE49-F238E27FC236}">
                <a16:creationId xmlns:a16="http://schemas.microsoft.com/office/drawing/2014/main" id="{50DEFFF5-8504-461C-0164-E9865DD8C1DD}"/>
              </a:ext>
            </a:extLst>
          </p:cNvPr>
          <p:cNvPicPr>
            <a:picLocks noChangeAspect="1"/>
          </p:cNvPicPr>
          <p:nvPr/>
        </p:nvPicPr>
        <p:blipFill>
          <a:blip r:embed="rId3"/>
          <a:stretch>
            <a:fillRect/>
          </a:stretch>
        </p:blipFill>
        <p:spPr>
          <a:xfrm>
            <a:off x="31702704" y="803383"/>
            <a:ext cx="7235496" cy="8680232"/>
          </a:xfrm>
          <a:prstGeom prst="rect">
            <a:avLst/>
          </a:prstGeom>
        </p:spPr>
      </p:pic>
      <p:sp>
        <p:nvSpPr>
          <p:cNvPr id="17" name="TextBox 6">
            <a:extLst>
              <a:ext uri="{FF2B5EF4-FFF2-40B4-BE49-F238E27FC236}">
                <a16:creationId xmlns:a16="http://schemas.microsoft.com/office/drawing/2014/main" id="{7A42D9CA-0BBB-D980-2E7B-174B8415E28E}"/>
              </a:ext>
            </a:extLst>
          </p:cNvPr>
          <p:cNvSpPr txBox="1"/>
          <p:nvPr/>
        </p:nvSpPr>
        <p:spPr>
          <a:xfrm>
            <a:off x="18326100" y="2658742"/>
            <a:ext cx="5067300" cy="1468269"/>
          </a:xfrm>
          <a:prstGeom prst="rect">
            <a:avLst/>
          </a:prstGeom>
        </p:spPr>
        <p:txBody>
          <a:bodyPr wrap="square" lIns="0" tIns="0" rIns="0" bIns="0" rtlCol="0" anchor="t">
            <a:spAutoFit/>
          </a:bodyPr>
          <a:lstStyle/>
          <a:p>
            <a:pPr algn="ctr">
              <a:lnSpc>
                <a:spcPts val="12187"/>
              </a:lnSpc>
              <a:spcBef>
                <a:spcPct val="0"/>
              </a:spcBef>
            </a:pPr>
            <a:r>
              <a:rPr lang="en-US" sz="8705" dirty="0" err="1">
                <a:solidFill>
                  <a:srgbClr val="000000"/>
                </a:solidFill>
                <a:latin typeface="Canva Sans"/>
                <a:ea typeface="Canva Sans"/>
                <a:cs typeface="Canva Sans"/>
                <a:sym typeface="Canva Sans"/>
              </a:rPr>
              <a:t>Chromm</a:t>
            </a:r>
            <a:endParaRPr lang="en-US" sz="8705" dirty="0">
              <a:solidFill>
                <a:srgbClr val="000000"/>
              </a:solidFill>
              <a:latin typeface="Canva Sans"/>
              <a:ea typeface="Canva Sans"/>
              <a:cs typeface="Canva Sans"/>
              <a:sym typeface="Canva Sans"/>
            </a:endParaRPr>
          </a:p>
        </p:txBody>
      </p:sp>
      <p:sp>
        <p:nvSpPr>
          <p:cNvPr id="18" name="TextBox 7">
            <a:extLst>
              <a:ext uri="{FF2B5EF4-FFF2-40B4-BE49-F238E27FC236}">
                <a16:creationId xmlns:a16="http://schemas.microsoft.com/office/drawing/2014/main" id="{4FEF03B3-E430-411A-572F-3169ADA46B94}"/>
              </a:ext>
            </a:extLst>
          </p:cNvPr>
          <p:cNvSpPr txBox="1"/>
          <p:nvPr/>
        </p:nvSpPr>
        <p:spPr>
          <a:xfrm>
            <a:off x="19919198" y="4479685"/>
            <a:ext cx="8579602" cy="3997325"/>
          </a:xfrm>
          <a:prstGeom prst="rect">
            <a:avLst/>
          </a:prstGeom>
        </p:spPr>
        <p:txBody>
          <a:bodyPr lIns="0" tIns="0" rIns="0" bIns="0" rtlCol="0" anchor="t">
            <a:spAutoFit/>
          </a:bodyPr>
          <a:lstStyle/>
          <a:p>
            <a:pPr algn="l">
              <a:lnSpc>
                <a:spcPts val="4000"/>
              </a:lnSpc>
            </a:pPr>
            <a:r>
              <a:rPr lang="en-US" sz="2000" dirty="0">
                <a:solidFill>
                  <a:srgbClr val="000000"/>
                </a:solidFill>
                <a:latin typeface="Canva Sans"/>
                <a:ea typeface="Canva Sans"/>
                <a:cs typeface="Canva Sans"/>
                <a:sym typeface="Canva Sans"/>
              </a:rPr>
              <a:t>Chronicle Commander is a portrait‑mode Android strategy game where you read a visible timeline of future events and drag limited order cards onto specific turns to survive increasingly difficult waves. Each run challenges you to manage HP, Supplies, and Intel while choosing when to defend, scout, manipulate time, or invest in economy and healing, with both a classic single‑lane mode and an RTS‑style dual‑lane difficulty that keeps decisions fast, tactical, and readable in a one‑hand mobile UI.</a:t>
            </a:r>
          </a:p>
        </p:txBody>
      </p:sp>
      <p:sp>
        <p:nvSpPr>
          <p:cNvPr id="19" name="Diagonal Stripe 18">
            <a:extLst>
              <a:ext uri="{FF2B5EF4-FFF2-40B4-BE49-F238E27FC236}">
                <a16:creationId xmlns:a16="http://schemas.microsoft.com/office/drawing/2014/main" id="{E68DB1D9-C0FA-ED29-75DB-14597F5546CD}"/>
              </a:ext>
            </a:extLst>
          </p:cNvPr>
          <p:cNvSpPr/>
          <p:nvPr/>
        </p:nvSpPr>
        <p:spPr>
          <a:xfrm flipH="1">
            <a:off x="18364200" y="-57528"/>
            <a:ext cx="7235496" cy="20689056"/>
          </a:xfrm>
          <a:prstGeom prst="diagStrip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51176" y="1809990"/>
            <a:ext cx="6667020" cy="666702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tretch>
            <a:fillRect/>
          </a:stretch>
        </p:blipFill>
        <p:spPr>
          <a:xfrm>
            <a:off x="9966938" y="803383"/>
            <a:ext cx="7235496" cy="8680232"/>
          </a:xfrm>
          <a:prstGeom prst="rect">
            <a:avLst/>
          </a:prstGeom>
        </p:spPr>
      </p:pic>
      <p:sp>
        <p:nvSpPr>
          <p:cNvPr id="6" name="TextBox 6"/>
          <p:cNvSpPr txBox="1"/>
          <p:nvPr/>
        </p:nvSpPr>
        <p:spPr>
          <a:xfrm>
            <a:off x="1028700" y="2658742"/>
            <a:ext cx="5067300" cy="1468269"/>
          </a:xfrm>
          <a:prstGeom prst="rect">
            <a:avLst/>
          </a:prstGeom>
        </p:spPr>
        <p:txBody>
          <a:bodyPr wrap="square" lIns="0" tIns="0" rIns="0" bIns="0" rtlCol="0" anchor="t">
            <a:spAutoFit/>
          </a:bodyPr>
          <a:lstStyle/>
          <a:p>
            <a:pPr algn="ctr">
              <a:lnSpc>
                <a:spcPts val="12187"/>
              </a:lnSpc>
              <a:spcBef>
                <a:spcPct val="0"/>
              </a:spcBef>
            </a:pPr>
            <a:r>
              <a:rPr lang="en-US" sz="8705" dirty="0" err="1">
                <a:solidFill>
                  <a:srgbClr val="000000"/>
                </a:solidFill>
                <a:latin typeface="Canva Sans"/>
                <a:ea typeface="Canva Sans"/>
                <a:cs typeface="Canva Sans"/>
                <a:sym typeface="Canva Sans"/>
              </a:rPr>
              <a:t>Chromm</a:t>
            </a:r>
            <a:endParaRPr lang="en-US" sz="8705" dirty="0">
              <a:solidFill>
                <a:srgbClr val="000000"/>
              </a:solidFill>
              <a:latin typeface="Canva Sans"/>
              <a:ea typeface="Canva Sans"/>
              <a:cs typeface="Canva Sans"/>
              <a:sym typeface="Canva Sans"/>
            </a:endParaRPr>
          </a:p>
        </p:txBody>
      </p:sp>
      <p:sp>
        <p:nvSpPr>
          <p:cNvPr id="7" name="TextBox 7"/>
          <p:cNvSpPr txBox="1"/>
          <p:nvPr/>
        </p:nvSpPr>
        <p:spPr>
          <a:xfrm>
            <a:off x="1028700" y="4479685"/>
            <a:ext cx="8579602" cy="3997325"/>
          </a:xfrm>
          <a:prstGeom prst="rect">
            <a:avLst/>
          </a:prstGeom>
        </p:spPr>
        <p:txBody>
          <a:bodyPr lIns="0" tIns="0" rIns="0" bIns="0" rtlCol="0" anchor="t">
            <a:spAutoFit/>
          </a:bodyPr>
          <a:lstStyle/>
          <a:p>
            <a:pPr algn="l">
              <a:lnSpc>
                <a:spcPts val="4000"/>
              </a:lnSpc>
            </a:pPr>
            <a:r>
              <a:rPr lang="en-US" sz="2000">
                <a:solidFill>
                  <a:srgbClr val="000000"/>
                </a:solidFill>
                <a:latin typeface="Canva Sans"/>
                <a:ea typeface="Canva Sans"/>
                <a:cs typeface="Canva Sans"/>
                <a:sym typeface="Canva Sans"/>
              </a:rPr>
              <a:t>Chronicle Commander is a portrait‑mode Android strategy game where you read a visible timeline of future events and drag limited order cards onto specific turns to survive increasingly difficult waves. Each run challenges you to manage HP, Supplies, and Intel while choosing when to defend, scout, manipulate time, or invest in economy and healing, with both a classic single‑lane mode and an RTS‑style dual‑lane difficulty that keeps decisions fast, tactical, and readable in a one‑hand mobile UI.</a:t>
            </a:r>
          </a:p>
        </p:txBody>
      </p:sp>
      <p:sp>
        <p:nvSpPr>
          <p:cNvPr id="8" name="TextBox 2">
            <a:extLst>
              <a:ext uri="{FF2B5EF4-FFF2-40B4-BE49-F238E27FC236}">
                <a16:creationId xmlns:a16="http://schemas.microsoft.com/office/drawing/2014/main" id="{7576A9B5-78E3-889F-A8DD-0FCDBD4DE90B}"/>
              </a:ext>
            </a:extLst>
          </p:cNvPr>
          <p:cNvSpPr txBox="1"/>
          <p:nvPr/>
        </p:nvSpPr>
        <p:spPr>
          <a:xfrm>
            <a:off x="-23317200" y="-726008"/>
            <a:ext cx="18288000"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9" name="TextBox 3">
            <a:extLst>
              <a:ext uri="{FF2B5EF4-FFF2-40B4-BE49-F238E27FC236}">
                <a16:creationId xmlns:a16="http://schemas.microsoft.com/office/drawing/2014/main" id="{15410EDA-C283-13A5-7CFA-8AF8390AE249}"/>
              </a:ext>
            </a:extLst>
          </p:cNvPr>
          <p:cNvSpPr txBox="1"/>
          <p:nvPr/>
        </p:nvSpPr>
        <p:spPr>
          <a:xfrm>
            <a:off x="-21640800" y="1657817"/>
            <a:ext cx="18288000"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10" name="TextBox 4">
            <a:extLst>
              <a:ext uri="{FF2B5EF4-FFF2-40B4-BE49-F238E27FC236}">
                <a16:creationId xmlns:a16="http://schemas.microsoft.com/office/drawing/2014/main" id="{376AB9D5-A120-D98B-0D78-0962178259F5}"/>
              </a:ext>
            </a:extLst>
          </p:cNvPr>
          <p:cNvSpPr txBox="1"/>
          <p:nvPr/>
        </p:nvSpPr>
        <p:spPr>
          <a:xfrm>
            <a:off x="-20040600" y="4041643"/>
            <a:ext cx="18288000"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11" name="TextBox 5">
            <a:extLst>
              <a:ext uri="{FF2B5EF4-FFF2-40B4-BE49-F238E27FC236}">
                <a16:creationId xmlns:a16="http://schemas.microsoft.com/office/drawing/2014/main" id="{F4326100-D37A-A42B-4CE2-8758EC245416}"/>
              </a:ext>
            </a:extLst>
          </p:cNvPr>
          <p:cNvSpPr txBox="1"/>
          <p:nvPr/>
        </p:nvSpPr>
        <p:spPr>
          <a:xfrm>
            <a:off x="-18516600" y="6425469"/>
            <a:ext cx="18288000"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INTERFACE</a:t>
            </a:r>
          </a:p>
        </p:txBody>
      </p:sp>
      <p:sp>
        <p:nvSpPr>
          <p:cNvPr id="12" name="Freeform 6" descr="generated image">
            <a:extLst>
              <a:ext uri="{FF2B5EF4-FFF2-40B4-BE49-F238E27FC236}">
                <a16:creationId xmlns:a16="http://schemas.microsoft.com/office/drawing/2014/main" id="{1855B38A-48AD-DFBB-0B97-6AD04338C17B}"/>
              </a:ext>
            </a:extLst>
          </p:cNvPr>
          <p:cNvSpPr/>
          <p:nvPr/>
        </p:nvSpPr>
        <p:spPr>
          <a:xfrm rot="3798419">
            <a:off x="-20069746" y="686739"/>
            <a:ext cx="3957610" cy="8771314"/>
          </a:xfrm>
          <a:custGeom>
            <a:avLst/>
            <a:gdLst/>
            <a:ahLst/>
            <a:cxnLst/>
            <a:rect l="l" t="t" r="r" b="b"/>
            <a:pathLst>
              <a:path w="3957610" h="8771314">
                <a:moveTo>
                  <a:pt x="0" y="0"/>
                </a:moveTo>
                <a:lnTo>
                  <a:pt x="3957610" y="0"/>
                </a:lnTo>
                <a:lnTo>
                  <a:pt x="3957610" y="8771314"/>
                </a:lnTo>
                <a:lnTo>
                  <a:pt x="0" y="8771314"/>
                </a:lnTo>
                <a:lnTo>
                  <a:pt x="0" y="0"/>
                </a:lnTo>
                <a:close/>
              </a:path>
            </a:pathLst>
          </a:custGeom>
          <a:blipFill>
            <a:blip r:embed="rId3"/>
            <a:stretch>
              <a:fillRect l="-81205" t="-8320" r="-78723" b="-8960"/>
            </a:stretch>
          </a:blipFill>
        </p:spPr>
        <p:txBody>
          <a:bodyPr/>
          <a:lstStyle/>
          <a:p>
            <a:endParaRPr lang="en-US"/>
          </a:p>
        </p:txBody>
      </p:sp>
      <p:sp>
        <p:nvSpPr>
          <p:cNvPr id="13" name="Rectangle 12">
            <a:extLst>
              <a:ext uri="{FF2B5EF4-FFF2-40B4-BE49-F238E27FC236}">
                <a16:creationId xmlns:a16="http://schemas.microsoft.com/office/drawing/2014/main" id="{CFE8B9C8-737A-5173-A082-EEF5736208B2}"/>
              </a:ext>
            </a:extLst>
          </p:cNvPr>
          <p:cNvSpPr/>
          <p:nvPr/>
        </p:nvSpPr>
        <p:spPr>
          <a:xfrm>
            <a:off x="0" y="-10248900"/>
            <a:ext cx="18288000" cy="10287000"/>
          </a:xfrm>
          <a:prstGeom prst="rect">
            <a:avLst/>
          </a:prstGeom>
          <a:solidFill>
            <a:srgbClr val="6E6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
            <a:extLst>
              <a:ext uri="{FF2B5EF4-FFF2-40B4-BE49-F238E27FC236}">
                <a16:creationId xmlns:a16="http://schemas.microsoft.com/office/drawing/2014/main" id="{9F7F394B-056E-DE28-BF35-2ED039303B09}"/>
              </a:ext>
            </a:extLst>
          </p:cNvPr>
          <p:cNvSpPr txBox="1"/>
          <p:nvPr/>
        </p:nvSpPr>
        <p:spPr>
          <a:xfrm>
            <a:off x="2457450" y="-3467100"/>
            <a:ext cx="13544550" cy="3020583"/>
          </a:xfrm>
          <a:prstGeom prst="rect">
            <a:avLst/>
          </a:prstGeom>
        </p:spPr>
        <p:txBody>
          <a:bodyPr wrap="square" lIns="0" tIns="0" rIns="0" bIns="0" rtlCol="0" anchor="t">
            <a:spAutoFit/>
          </a:bodyPr>
          <a:lstStyle/>
          <a:p>
            <a:pPr algn="ctr">
              <a:lnSpc>
                <a:spcPts val="24611"/>
              </a:lnSpc>
              <a:spcBef>
                <a:spcPct val="0"/>
              </a:spcBef>
            </a:pPr>
            <a:r>
              <a:rPr lang="en-US" sz="17579" b="1" dirty="0">
                <a:solidFill>
                  <a:srgbClr val="FFFFFF"/>
                </a:solidFill>
                <a:latin typeface="Raleway Bold"/>
                <a:ea typeface="Raleway Bold"/>
                <a:cs typeface="Raleway Bold"/>
                <a:sym typeface="Raleway Bold"/>
              </a:rPr>
              <a:t>OBJECTIVES</a:t>
            </a:r>
          </a:p>
        </p:txBody>
      </p:sp>
      <p:sp>
        <p:nvSpPr>
          <p:cNvPr id="15" name="Diagonal Stripe 14">
            <a:extLst>
              <a:ext uri="{FF2B5EF4-FFF2-40B4-BE49-F238E27FC236}">
                <a16:creationId xmlns:a16="http://schemas.microsoft.com/office/drawing/2014/main" id="{B464ED56-0C67-DA18-BEB9-3766E057D5B6}"/>
              </a:ext>
            </a:extLst>
          </p:cNvPr>
          <p:cNvSpPr/>
          <p:nvPr/>
        </p:nvSpPr>
        <p:spPr>
          <a:xfrm flipH="1">
            <a:off x="-7199539" y="-57528"/>
            <a:ext cx="7235496" cy="20689056"/>
          </a:xfrm>
          <a:prstGeom prst="diagStrip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70EDD6-3816-AF54-799F-C7651B05F83F}"/>
              </a:ext>
            </a:extLst>
          </p:cNvPr>
          <p:cNvSpPr/>
          <p:nvPr/>
        </p:nvSpPr>
        <p:spPr>
          <a:xfrm>
            <a:off x="0" y="0"/>
            <a:ext cx="18288000" cy="10287000"/>
          </a:xfrm>
          <a:prstGeom prst="rect">
            <a:avLst/>
          </a:prstGeom>
          <a:solidFill>
            <a:srgbClr val="6E6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2457450" y="3461758"/>
            <a:ext cx="13544550" cy="3020583"/>
          </a:xfrm>
          <a:prstGeom prst="rect">
            <a:avLst/>
          </a:prstGeom>
        </p:spPr>
        <p:txBody>
          <a:bodyPr wrap="square" lIns="0" tIns="0" rIns="0" bIns="0" rtlCol="0" anchor="t">
            <a:spAutoFit/>
          </a:bodyPr>
          <a:lstStyle/>
          <a:p>
            <a:pPr algn="ctr">
              <a:lnSpc>
                <a:spcPts val="24611"/>
              </a:lnSpc>
              <a:spcBef>
                <a:spcPct val="0"/>
              </a:spcBef>
            </a:pPr>
            <a:r>
              <a:rPr lang="en-US" sz="17579" b="1" dirty="0">
                <a:solidFill>
                  <a:srgbClr val="FFFFFF"/>
                </a:solidFill>
                <a:latin typeface="Raleway Bold"/>
                <a:ea typeface="Raleway Bold"/>
                <a:cs typeface="Raleway Bold"/>
                <a:sym typeface="Raleway Bold"/>
              </a:rPr>
              <a:t>OBJECTIVES</a:t>
            </a:r>
          </a:p>
        </p:txBody>
      </p:sp>
      <p:sp>
        <p:nvSpPr>
          <p:cNvPr id="10" name="TextBox 2">
            <a:extLst>
              <a:ext uri="{FF2B5EF4-FFF2-40B4-BE49-F238E27FC236}">
                <a16:creationId xmlns:a16="http://schemas.microsoft.com/office/drawing/2014/main" id="{5A3B2A81-06CF-702B-8759-ACE34E47D2A0}"/>
              </a:ext>
            </a:extLst>
          </p:cNvPr>
          <p:cNvSpPr txBox="1"/>
          <p:nvPr/>
        </p:nvSpPr>
        <p:spPr>
          <a:xfrm rot="-5400000">
            <a:off x="-7550318" y="-10720582"/>
            <a:ext cx="18288000" cy="4120814"/>
          </a:xfrm>
          <a:prstGeom prst="rect">
            <a:avLst/>
          </a:prstGeom>
        </p:spPr>
        <p:txBody>
          <a:bodyPr lIns="0" tIns="0" rIns="0" bIns="0" rtlCol="0" anchor="t">
            <a:spAutoFit/>
          </a:bodyPr>
          <a:lstStyle/>
          <a:p>
            <a:pPr algn="ctr">
              <a:lnSpc>
                <a:spcPts val="33637"/>
              </a:lnSpc>
              <a:spcBef>
                <a:spcPct val="0"/>
              </a:spcBef>
            </a:pPr>
            <a:r>
              <a:rPr lang="en-US" sz="24026" dirty="0">
                <a:ln>
                  <a:solidFill>
                    <a:schemeClr val="tx1"/>
                  </a:solidFill>
                </a:ln>
                <a:noFill/>
                <a:latin typeface="Raleway"/>
                <a:ea typeface="Raleway"/>
                <a:cs typeface="Raleway"/>
                <a:sym typeface="Raleway"/>
              </a:rPr>
              <a:t>OBJECTIVE</a:t>
            </a:r>
          </a:p>
        </p:txBody>
      </p:sp>
      <p:sp>
        <p:nvSpPr>
          <p:cNvPr id="11" name="TextBox 3">
            <a:extLst>
              <a:ext uri="{FF2B5EF4-FFF2-40B4-BE49-F238E27FC236}">
                <a16:creationId xmlns:a16="http://schemas.microsoft.com/office/drawing/2014/main" id="{60E0C3F8-6782-F01D-D742-FEB8DA8F738A}"/>
              </a:ext>
            </a:extLst>
          </p:cNvPr>
          <p:cNvSpPr txBox="1"/>
          <p:nvPr/>
        </p:nvSpPr>
        <p:spPr>
          <a:xfrm rot="-5400000">
            <a:off x="-3222898" y="17180093"/>
            <a:ext cx="18288000" cy="4120814"/>
          </a:xfrm>
          <a:prstGeom prst="rect">
            <a:avLst/>
          </a:prstGeom>
        </p:spPr>
        <p:txBody>
          <a:bodyPr lIns="0" tIns="0" rIns="0" bIns="0" rtlCol="0" anchor="t">
            <a:spAutoFit/>
          </a:bodyPr>
          <a:lstStyle/>
          <a:p>
            <a:pPr algn="ctr">
              <a:lnSpc>
                <a:spcPts val="33637"/>
              </a:lnSpc>
              <a:spcBef>
                <a:spcPct val="0"/>
              </a:spcBef>
            </a:pPr>
            <a:r>
              <a:rPr lang="en-US" sz="24026" dirty="0">
                <a:ln>
                  <a:solidFill>
                    <a:schemeClr val="tx1"/>
                  </a:solidFill>
                </a:ln>
                <a:noFill/>
                <a:latin typeface="Raleway"/>
                <a:ea typeface="Raleway"/>
                <a:cs typeface="Raleway"/>
                <a:sym typeface="Raleway"/>
              </a:rPr>
              <a:t>OBJECTIVE</a:t>
            </a:r>
          </a:p>
        </p:txBody>
      </p:sp>
      <p:pic>
        <p:nvPicPr>
          <p:cNvPr id="12" name="Picture 4">
            <a:extLst>
              <a:ext uri="{FF2B5EF4-FFF2-40B4-BE49-F238E27FC236}">
                <a16:creationId xmlns:a16="http://schemas.microsoft.com/office/drawing/2014/main" id="{E8F00B8A-C912-7ADC-8EE7-3C424BB0D265}"/>
              </a:ext>
            </a:extLst>
          </p:cNvPr>
          <p:cNvPicPr>
            <a:picLocks noChangeAspect="1"/>
          </p:cNvPicPr>
          <p:nvPr/>
        </p:nvPicPr>
        <p:blipFill>
          <a:blip r:embed="rId2"/>
          <a:stretch>
            <a:fillRect/>
          </a:stretch>
        </p:blipFill>
        <p:spPr>
          <a:xfrm>
            <a:off x="-170317" y="14453501"/>
            <a:ext cx="8054620" cy="14388199"/>
          </a:xfrm>
          <a:prstGeom prst="rect">
            <a:avLst/>
          </a:prstGeom>
        </p:spPr>
      </p:pic>
      <p:pic>
        <p:nvPicPr>
          <p:cNvPr id="13" name="Picture 5">
            <a:extLst>
              <a:ext uri="{FF2B5EF4-FFF2-40B4-BE49-F238E27FC236}">
                <a16:creationId xmlns:a16="http://schemas.microsoft.com/office/drawing/2014/main" id="{3D43901D-1FC9-619B-56B2-6B6AB13887BA}"/>
              </a:ext>
            </a:extLst>
          </p:cNvPr>
          <p:cNvPicPr>
            <a:picLocks noChangeAspect="1"/>
          </p:cNvPicPr>
          <p:nvPr/>
        </p:nvPicPr>
        <p:blipFill>
          <a:blip r:embed="rId3"/>
          <a:stretch>
            <a:fillRect/>
          </a:stretch>
        </p:blipFill>
        <p:spPr>
          <a:xfrm>
            <a:off x="-170317" y="-22136100"/>
            <a:ext cx="8054620" cy="14388199"/>
          </a:xfrm>
          <a:prstGeom prst="rect">
            <a:avLst/>
          </a:prstGeom>
        </p:spPr>
      </p:pic>
      <p:sp>
        <p:nvSpPr>
          <p:cNvPr id="14" name="TextBox 6">
            <a:extLst>
              <a:ext uri="{FF2B5EF4-FFF2-40B4-BE49-F238E27FC236}">
                <a16:creationId xmlns:a16="http://schemas.microsoft.com/office/drawing/2014/main" id="{8CD83573-803A-49E3-3948-341420BED3E1}"/>
              </a:ext>
            </a:extLst>
          </p:cNvPr>
          <p:cNvSpPr txBox="1"/>
          <p:nvPr/>
        </p:nvSpPr>
        <p:spPr>
          <a:xfrm>
            <a:off x="21138398" y="4861433"/>
            <a:ext cx="8579602" cy="3997325"/>
          </a:xfrm>
          <a:prstGeom prst="rect">
            <a:avLst/>
          </a:prstGeom>
        </p:spPr>
        <p:txBody>
          <a:bodyPr lIns="0" tIns="0" rIns="0" bIns="0" rtlCol="0" anchor="t">
            <a:spAutoFit/>
          </a:bodyPr>
          <a:lstStyle/>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Create a survival-based game loop with real-time decision pressure</a:t>
            </a:r>
          </a:p>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Design meaningful resource management (HP, Supplies, Intel)</a:t>
            </a:r>
          </a:p>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Implement innovative RTS features (dual lanes, planning timers, commander powers)</a:t>
            </a:r>
          </a:p>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Build a polished, one-handed mobile experience</a:t>
            </a:r>
          </a:p>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Unlock progression through surviving waves and difficulty tiers</a:t>
            </a:r>
          </a:p>
          <a:p>
            <a:pPr algn="l">
              <a:lnSpc>
                <a:spcPts val="4000"/>
              </a:lnSpc>
            </a:pPr>
            <a:endParaRPr lang="en-US" sz="2000" dirty="0">
              <a:solidFill>
                <a:srgbClr val="000000"/>
              </a:solidFill>
              <a:latin typeface="Canva Sans"/>
              <a:ea typeface="Canva Sans"/>
              <a:cs typeface="Canva Sans"/>
              <a:sym typeface="Canva Sans"/>
            </a:endParaRPr>
          </a:p>
        </p:txBody>
      </p:sp>
      <p:sp>
        <p:nvSpPr>
          <p:cNvPr id="15" name="TextBox 7">
            <a:extLst>
              <a:ext uri="{FF2B5EF4-FFF2-40B4-BE49-F238E27FC236}">
                <a16:creationId xmlns:a16="http://schemas.microsoft.com/office/drawing/2014/main" id="{6621D07C-F5AE-5DDA-BCEE-DFAE43ACE073}"/>
              </a:ext>
            </a:extLst>
          </p:cNvPr>
          <p:cNvSpPr txBox="1"/>
          <p:nvPr/>
        </p:nvSpPr>
        <p:spPr>
          <a:xfrm>
            <a:off x="18852398" y="2617079"/>
            <a:ext cx="6066207" cy="1468269"/>
          </a:xfrm>
          <a:prstGeom prst="rect">
            <a:avLst/>
          </a:prstGeom>
        </p:spPr>
        <p:txBody>
          <a:bodyPr lIns="0" tIns="0" rIns="0" bIns="0" rtlCol="0" anchor="t">
            <a:spAutoFit/>
          </a:bodyPr>
          <a:lstStyle/>
          <a:p>
            <a:pPr algn="ctr">
              <a:lnSpc>
                <a:spcPts val="12187"/>
              </a:lnSpc>
              <a:spcBef>
                <a:spcPct val="0"/>
              </a:spcBef>
            </a:pPr>
            <a:r>
              <a:rPr lang="en-US" sz="8705">
                <a:solidFill>
                  <a:srgbClr val="000000"/>
                </a:solidFill>
                <a:latin typeface="Canva Sans"/>
                <a:ea typeface="Canva Sans"/>
                <a:cs typeface="Canva Sans"/>
                <a:sym typeface="Canva Sans"/>
              </a:rPr>
              <a:t>OBJECTIVE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rot="-5400000">
            <a:off x="-7550318" y="-917407"/>
            <a:ext cx="18288000" cy="4120814"/>
          </a:xfrm>
          <a:prstGeom prst="rect">
            <a:avLst/>
          </a:prstGeom>
        </p:spPr>
        <p:txBody>
          <a:bodyPr lIns="0" tIns="0" rIns="0" bIns="0" rtlCol="0" anchor="t">
            <a:spAutoFit/>
          </a:bodyPr>
          <a:lstStyle/>
          <a:p>
            <a:pPr algn="ctr">
              <a:lnSpc>
                <a:spcPts val="33637"/>
              </a:lnSpc>
              <a:spcBef>
                <a:spcPct val="0"/>
              </a:spcBef>
            </a:pPr>
            <a:r>
              <a:rPr lang="en-US" sz="24026" dirty="0">
                <a:ln>
                  <a:solidFill>
                    <a:schemeClr val="tx1"/>
                  </a:solidFill>
                </a:ln>
                <a:noFill/>
                <a:latin typeface="Raleway"/>
                <a:ea typeface="Raleway"/>
                <a:cs typeface="Raleway"/>
                <a:sym typeface="Raleway"/>
              </a:rPr>
              <a:t>OBJECTIVE</a:t>
            </a:r>
          </a:p>
        </p:txBody>
      </p:sp>
      <p:sp>
        <p:nvSpPr>
          <p:cNvPr id="3" name="TextBox 3"/>
          <p:cNvSpPr txBox="1"/>
          <p:nvPr/>
        </p:nvSpPr>
        <p:spPr>
          <a:xfrm rot="-5400000">
            <a:off x="-3222898" y="7083592"/>
            <a:ext cx="18288000" cy="4120814"/>
          </a:xfrm>
          <a:prstGeom prst="rect">
            <a:avLst/>
          </a:prstGeom>
        </p:spPr>
        <p:txBody>
          <a:bodyPr lIns="0" tIns="0" rIns="0" bIns="0" rtlCol="0" anchor="t">
            <a:spAutoFit/>
          </a:bodyPr>
          <a:lstStyle/>
          <a:p>
            <a:pPr algn="ctr">
              <a:lnSpc>
                <a:spcPts val="33637"/>
              </a:lnSpc>
              <a:spcBef>
                <a:spcPct val="0"/>
              </a:spcBef>
            </a:pPr>
            <a:r>
              <a:rPr lang="en-US" sz="24026" dirty="0">
                <a:ln>
                  <a:solidFill>
                    <a:schemeClr val="tx1"/>
                  </a:solidFill>
                </a:ln>
                <a:noFill/>
                <a:latin typeface="Raleway"/>
                <a:ea typeface="Raleway"/>
                <a:cs typeface="Raleway"/>
                <a:sym typeface="Raleway"/>
              </a:rPr>
              <a:t>OBJECTIVE</a:t>
            </a:r>
          </a:p>
        </p:txBody>
      </p:sp>
      <p:pic>
        <p:nvPicPr>
          <p:cNvPr id="4" name="Picture 4"/>
          <p:cNvPicPr>
            <a:picLocks noChangeAspect="1"/>
          </p:cNvPicPr>
          <p:nvPr/>
        </p:nvPicPr>
        <p:blipFill>
          <a:blip r:embed="rId2"/>
          <a:stretch>
            <a:fillRect/>
          </a:stretch>
        </p:blipFill>
        <p:spPr>
          <a:xfrm>
            <a:off x="-170317" y="1975990"/>
            <a:ext cx="8054620" cy="14388199"/>
          </a:xfrm>
          <a:prstGeom prst="rect">
            <a:avLst/>
          </a:prstGeom>
        </p:spPr>
      </p:pic>
      <p:pic>
        <p:nvPicPr>
          <p:cNvPr id="5" name="Picture 5"/>
          <p:cNvPicPr>
            <a:picLocks noChangeAspect="1"/>
          </p:cNvPicPr>
          <p:nvPr/>
        </p:nvPicPr>
        <p:blipFill>
          <a:blip r:embed="rId3"/>
          <a:stretch>
            <a:fillRect/>
          </a:stretch>
        </p:blipFill>
        <p:spPr>
          <a:xfrm>
            <a:off x="-170317" y="-10732725"/>
            <a:ext cx="8054620" cy="14388199"/>
          </a:xfrm>
          <a:prstGeom prst="rect">
            <a:avLst/>
          </a:prstGeom>
        </p:spPr>
      </p:pic>
      <p:sp>
        <p:nvSpPr>
          <p:cNvPr id="6" name="TextBox 6"/>
          <p:cNvSpPr txBox="1"/>
          <p:nvPr/>
        </p:nvSpPr>
        <p:spPr>
          <a:xfrm>
            <a:off x="7981508" y="4861433"/>
            <a:ext cx="8579602" cy="3997325"/>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000000"/>
                </a:solidFill>
                <a:latin typeface="Canva Sans"/>
                <a:ea typeface="Canva Sans"/>
                <a:cs typeface="Canva Sans"/>
                <a:sym typeface="Canva Sans"/>
              </a:rPr>
              <a:t>Create a survival-based game loop with real-time decision pressure</a:t>
            </a:r>
          </a:p>
          <a:p>
            <a:pPr marL="431801" lvl="1" indent="-215900" algn="l">
              <a:lnSpc>
                <a:spcPts val="4000"/>
              </a:lnSpc>
              <a:buFont typeface="Arial"/>
              <a:buChar char="•"/>
            </a:pPr>
            <a:r>
              <a:rPr lang="en-US" sz="2000">
                <a:solidFill>
                  <a:srgbClr val="000000"/>
                </a:solidFill>
                <a:latin typeface="Canva Sans"/>
                <a:ea typeface="Canva Sans"/>
                <a:cs typeface="Canva Sans"/>
                <a:sym typeface="Canva Sans"/>
              </a:rPr>
              <a:t>Design meaningful resource management (HP, Supplies, Intel)</a:t>
            </a:r>
          </a:p>
          <a:p>
            <a:pPr marL="431801" lvl="1" indent="-215900" algn="l">
              <a:lnSpc>
                <a:spcPts val="4000"/>
              </a:lnSpc>
              <a:buFont typeface="Arial"/>
              <a:buChar char="•"/>
            </a:pPr>
            <a:r>
              <a:rPr lang="en-US" sz="2000">
                <a:solidFill>
                  <a:srgbClr val="000000"/>
                </a:solidFill>
                <a:latin typeface="Canva Sans"/>
                <a:ea typeface="Canva Sans"/>
                <a:cs typeface="Canva Sans"/>
                <a:sym typeface="Canva Sans"/>
              </a:rPr>
              <a:t>Implement innovative RTS features (dual lanes, planning timers, commander powers)</a:t>
            </a:r>
          </a:p>
          <a:p>
            <a:pPr marL="431801" lvl="1" indent="-215900" algn="l">
              <a:lnSpc>
                <a:spcPts val="4000"/>
              </a:lnSpc>
              <a:buFont typeface="Arial"/>
              <a:buChar char="•"/>
            </a:pPr>
            <a:r>
              <a:rPr lang="en-US" sz="2000">
                <a:solidFill>
                  <a:srgbClr val="000000"/>
                </a:solidFill>
                <a:latin typeface="Canva Sans"/>
                <a:ea typeface="Canva Sans"/>
                <a:cs typeface="Canva Sans"/>
                <a:sym typeface="Canva Sans"/>
              </a:rPr>
              <a:t>Build a polished, one-handed mobile experience</a:t>
            </a:r>
          </a:p>
          <a:p>
            <a:pPr marL="431801" lvl="1" indent="-215900" algn="l">
              <a:lnSpc>
                <a:spcPts val="4000"/>
              </a:lnSpc>
              <a:buFont typeface="Arial"/>
              <a:buChar char="•"/>
            </a:pPr>
            <a:r>
              <a:rPr lang="en-US" sz="2000">
                <a:solidFill>
                  <a:srgbClr val="000000"/>
                </a:solidFill>
                <a:latin typeface="Canva Sans"/>
                <a:ea typeface="Canva Sans"/>
                <a:cs typeface="Canva Sans"/>
                <a:sym typeface="Canva Sans"/>
              </a:rPr>
              <a:t>Unlock progression through surviving waves and difficulty tiers</a:t>
            </a:r>
          </a:p>
          <a:p>
            <a:pPr algn="l">
              <a:lnSpc>
                <a:spcPts val="4000"/>
              </a:lnSpc>
            </a:pPr>
            <a:endParaRPr lang="en-US" sz="2000">
              <a:solidFill>
                <a:srgbClr val="000000"/>
              </a:solidFill>
              <a:latin typeface="Canva Sans"/>
              <a:ea typeface="Canva Sans"/>
              <a:cs typeface="Canva Sans"/>
              <a:sym typeface="Canva Sans"/>
            </a:endParaRPr>
          </a:p>
        </p:txBody>
      </p:sp>
      <p:sp>
        <p:nvSpPr>
          <p:cNvPr id="7" name="TextBox 7"/>
          <p:cNvSpPr txBox="1"/>
          <p:nvPr/>
        </p:nvSpPr>
        <p:spPr>
          <a:xfrm>
            <a:off x="7981508" y="2617079"/>
            <a:ext cx="6066207" cy="1468269"/>
          </a:xfrm>
          <a:prstGeom prst="rect">
            <a:avLst/>
          </a:prstGeom>
        </p:spPr>
        <p:txBody>
          <a:bodyPr lIns="0" tIns="0" rIns="0" bIns="0" rtlCol="0" anchor="t">
            <a:spAutoFit/>
          </a:bodyPr>
          <a:lstStyle/>
          <a:p>
            <a:pPr algn="ctr">
              <a:lnSpc>
                <a:spcPts val="12187"/>
              </a:lnSpc>
              <a:spcBef>
                <a:spcPct val="0"/>
              </a:spcBef>
            </a:pPr>
            <a:r>
              <a:rPr lang="en-US" sz="8705">
                <a:solidFill>
                  <a:srgbClr val="000000"/>
                </a:solidFill>
                <a:latin typeface="Canva Sans"/>
                <a:ea typeface="Canva Sans"/>
                <a:cs typeface="Canva Sans"/>
                <a:sym typeface="Canva Sans"/>
              </a:rPr>
              <a:t>OBJECTIVE</a:t>
            </a:r>
          </a:p>
        </p:txBody>
      </p:sp>
      <p:sp>
        <p:nvSpPr>
          <p:cNvPr id="8" name="TextBox 2">
            <a:extLst>
              <a:ext uri="{FF2B5EF4-FFF2-40B4-BE49-F238E27FC236}">
                <a16:creationId xmlns:a16="http://schemas.microsoft.com/office/drawing/2014/main" id="{8D8FD942-BEF3-885D-3BE0-C367A6205C9D}"/>
              </a:ext>
            </a:extLst>
          </p:cNvPr>
          <p:cNvSpPr txBox="1"/>
          <p:nvPr/>
        </p:nvSpPr>
        <p:spPr>
          <a:xfrm>
            <a:off x="2505183" y="-6902114"/>
            <a:ext cx="13277634"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9" name="TextBox 3">
            <a:extLst>
              <a:ext uri="{FF2B5EF4-FFF2-40B4-BE49-F238E27FC236}">
                <a16:creationId xmlns:a16="http://schemas.microsoft.com/office/drawing/2014/main" id="{50CAF69D-5AE6-5D20-38C0-8BA228B9C073}"/>
              </a:ext>
            </a:extLst>
          </p:cNvPr>
          <p:cNvSpPr txBox="1"/>
          <p:nvPr/>
        </p:nvSpPr>
        <p:spPr>
          <a:xfrm>
            <a:off x="2505183" y="-6444914"/>
            <a:ext cx="13277634"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10" name="TextBox 4">
            <a:extLst>
              <a:ext uri="{FF2B5EF4-FFF2-40B4-BE49-F238E27FC236}">
                <a16:creationId xmlns:a16="http://schemas.microsoft.com/office/drawing/2014/main" id="{6D52AD4A-F5FB-34CE-7670-0E6E4548ADF5}"/>
              </a:ext>
            </a:extLst>
          </p:cNvPr>
          <p:cNvSpPr txBox="1"/>
          <p:nvPr/>
        </p:nvSpPr>
        <p:spPr>
          <a:xfrm>
            <a:off x="2505183" y="-5682914"/>
            <a:ext cx="13277634"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11" name="TextBox 5">
            <a:extLst>
              <a:ext uri="{FF2B5EF4-FFF2-40B4-BE49-F238E27FC236}">
                <a16:creationId xmlns:a16="http://schemas.microsoft.com/office/drawing/2014/main" id="{1B7EC378-C24A-C79A-5FF2-D662A56E9292}"/>
              </a:ext>
            </a:extLst>
          </p:cNvPr>
          <p:cNvSpPr txBox="1"/>
          <p:nvPr/>
        </p:nvSpPr>
        <p:spPr>
          <a:xfrm>
            <a:off x="2505183" y="-4616114"/>
            <a:ext cx="13277634" cy="4120814"/>
          </a:xfrm>
          <a:prstGeom prst="rect">
            <a:avLst/>
          </a:prstGeom>
        </p:spPr>
        <p:txBody>
          <a:bodyPr lIns="0" tIns="0" rIns="0" bIns="0" rtlCol="0" anchor="t">
            <a:spAutoFit/>
          </a:bodyPr>
          <a:lstStyle/>
          <a:p>
            <a:pPr algn="ctr">
              <a:lnSpc>
                <a:spcPts val="33637"/>
              </a:lnSpc>
              <a:spcBef>
                <a:spcPct val="0"/>
              </a:spcBef>
            </a:pPr>
            <a:r>
              <a:rPr lang="en-US" sz="24026" dirty="0">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12" name="Freeform 6" descr="generated image">
            <a:extLst>
              <a:ext uri="{FF2B5EF4-FFF2-40B4-BE49-F238E27FC236}">
                <a16:creationId xmlns:a16="http://schemas.microsoft.com/office/drawing/2014/main" id="{E31FCACB-8F7F-3EEC-56C4-CA41EA5AC3A5}"/>
              </a:ext>
            </a:extLst>
          </p:cNvPr>
          <p:cNvSpPr/>
          <p:nvPr/>
        </p:nvSpPr>
        <p:spPr>
          <a:xfrm>
            <a:off x="13708680" y="-9394897"/>
            <a:ext cx="3550620" cy="9051997"/>
          </a:xfrm>
          <a:custGeom>
            <a:avLst/>
            <a:gdLst/>
            <a:ahLst/>
            <a:cxnLst/>
            <a:rect l="l" t="t" r="r" b="b"/>
            <a:pathLst>
              <a:path w="3550620" h="9051997">
                <a:moveTo>
                  <a:pt x="0" y="0"/>
                </a:moveTo>
                <a:lnTo>
                  <a:pt x="3550620" y="0"/>
                </a:lnTo>
                <a:lnTo>
                  <a:pt x="3550620" y="9051997"/>
                </a:lnTo>
                <a:lnTo>
                  <a:pt x="0" y="9051997"/>
                </a:lnTo>
                <a:lnTo>
                  <a:pt x="0" y="0"/>
                </a:lnTo>
                <a:close/>
              </a:path>
            </a:pathLst>
          </a:custGeom>
          <a:blipFill>
            <a:blip r:embed="rId4"/>
            <a:stretch>
              <a:fillRect l="-92885" t="-8992" r="-96838" b="-4651"/>
            </a:stretch>
          </a:blipFill>
        </p:spPr>
        <p:txBody>
          <a:bodyPr/>
          <a:lstStyle/>
          <a:p>
            <a:endParaRPr lang="en-US"/>
          </a:p>
        </p:txBody>
      </p:sp>
      <p:sp>
        <p:nvSpPr>
          <p:cNvPr id="13" name="Freeform 7" descr="generated image">
            <a:extLst>
              <a:ext uri="{FF2B5EF4-FFF2-40B4-BE49-F238E27FC236}">
                <a16:creationId xmlns:a16="http://schemas.microsoft.com/office/drawing/2014/main" id="{5F1BEE39-F846-BDC3-BED6-0200C27C91BF}"/>
              </a:ext>
            </a:extLst>
          </p:cNvPr>
          <p:cNvSpPr/>
          <p:nvPr/>
        </p:nvSpPr>
        <p:spPr>
          <a:xfrm>
            <a:off x="839407" y="-18478500"/>
            <a:ext cx="3957610" cy="8771314"/>
          </a:xfrm>
          <a:custGeom>
            <a:avLst/>
            <a:gdLst/>
            <a:ahLst/>
            <a:cxnLst/>
            <a:rect l="l" t="t" r="r" b="b"/>
            <a:pathLst>
              <a:path w="3957610" h="8771314">
                <a:moveTo>
                  <a:pt x="0" y="0"/>
                </a:moveTo>
                <a:lnTo>
                  <a:pt x="3957610" y="0"/>
                </a:lnTo>
                <a:lnTo>
                  <a:pt x="3957610" y="8771314"/>
                </a:lnTo>
                <a:lnTo>
                  <a:pt x="0" y="8771314"/>
                </a:lnTo>
                <a:lnTo>
                  <a:pt x="0" y="0"/>
                </a:lnTo>
                <a:close/>
              </a:path>
            </a:pathLst>
          </a:custGeom>
          <a:blipFill>
            <a:blip r:embed="rId5"/>
            <a:stretch>
              <a:fillRect l="-81205" t="-8320" r="-78723" b="-8960"/>
            </a:stretch>
          </a:blipFill>
        </p:spPr>
        <p:txBody>
          <a:bodyPr/>
          <a:lstStyle/>
          <a:p>
            <a:endParaRPr lang="en-US"/>
          </a:p>
        </p:txBody>
      </p:sp>
      <p:sp>
        <p:nvSpPr>
          <p:cNvPr id="14" name="TextBox 8">
            <a:extLst>
              <a:ext uri="{FF2B5EF4-FFF2-40B4-BE49-F238E27FC236}">
                <a16:creationId xmlns:a16="http://schemas.microsoft.com/office/drawing/2014/main" id="{8717CFBF-2883-09A6-E9A6-75D3FBF3780F}"/>
              </a:ext>
            </a:extLst>
          </p:cNvPr>
          <p:cNvSpPr txBox="1"/>
          <p:nvPr/>
        </p:nvSpPr>
        <p:spPr>
          <a:xfrm>
            <a:off x="2505183" y="-9926778"/>
            <a:ext cx="13277634" cy="8207850"/>
          </a:xfrm>
          <a:prstGeom prst="rect">
            <a:avLst/>
          </a:prstGeom>
        </p:spPr>
        <p:txBody>
          <a:bodyPr lIns="0" tIns="0" rIns="0" bIns="0" rtlCol="0" anchor="t">
            <a:spAutoFit/>
          </a:bodyPr>
          <a:lstStyle/>
          <a:p>
            <a:pPr algn="ctr">
              <a:lnSpc>
                <a:spcPts val="20903"/>
              </a:lnSpc>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WHAT WE</a:t>
            </a:r>
          </a:p>
          <a:p>
            <a:pPr algn="ctr">
              <a:lnSpc>
                <a:spcPts val="20903"/>
              </a:lnSpc>
            </a:pPr>
            <a:r>
              <a:rPr lang="en-US" sz="24026" dirty="0">
                <a:gradFill>
                  <a:gsLst>
                    <a:gs pos="0">
                      <a:srgbClr val="FFF7AD">
                        <a:alpha val="100000"/>
                      </a:srgbClr>
                    </a:gs>
                    <a:gs pos="100000">
                      <a:srgbClr val="FFA9F9">
                        <a:alpha val="100000"/>
                      </a:srgbClr>
                    </a:gs>
                  </a:gsLst>
                  <a:lin ang="0"/>
                </a:gradFill>
                <a:latin typeface="Raleway"/>
                <a:ea typeface="Raleway"/>
                <a:cs typeface="Raleway"/>
                <a:sym typeface="Raleway"/>
              </a:rPr>
              <a:t>BUILT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remove" grpId="0" nodeType="withEffect">
                                  <p:stCondLst>
                                    <p:cond delay="0"/>
                                  </p:stCondLst>
                                  <p:childTnLst>
                                    <p:animMotion origin="layout" path="M -4.72222E-6 -0.68457 L -4.72222E-6 -0.93457 " pathEditMode="relative" rAng="0" ptsTypes="AA">
                                      <p:cBhvr>
                                        <p:cTn id="6" dur="2000" fill="hold"/>
                                        <p:tgtEl>
                                          <p:spTgt spid="3"/>
                                        </p:tgtEl>
                                        <p:attrNameLst>
                                          <p:attrName>ppt_x</p:attrName>
                                          <p:attrName>ppt_y</p:attrName>
                                        </p:attrNameLst>
                                      </p:cBhvr>
                                      <p:rCtr x="0" y="-12500"/>
                                    </p:animMotion>
                                  </p:childTnLst>
                                </p:cTn>
                              </p:par>
                              <p:par>
                                <p:cTn id="7" presetID="42" presetClass="path" presetSubtype="0" accel="50000" decel="50000" autoRev="1" fill="hold" grpId="0" nodeType="withEffect">
                                  <p:stCondLst>
                                    <p:cond delay="0"/>
                                  </p:stCondLst>
                                  <p:childTnLst>
                                    <p:animMotion origin="layout" path="M 0 0 L 0 0.25 E" pathEditMode="relative" ptsTypes="">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1D1D"/>
        </a:solidFill>
        <a:effectLst/>
      </p:bgPr>
    </p:bg>
    <p:spTree>
      <p:nvGrpSpPr>
        <p:cNvPr id="1" name=""/>
        <p:cNvGrpSpPr/>
        <p:nvPr/>
      </p:nvGrpSpPr>
      <p:grpSpPr>
        <a:xfrm>
          <a:off x="0" y="0"/>
          <a:ext cx="0" cy="0"/>
          <a:chOff x="0" y="0"/>
          <a:chExt cx="0" cy="0"/>
        </a:xfrm>
      </p:grpSpPr>
      <p:sp>
        <p:nvSpPr>
          <p:cNvPr id="2" name="TextBox 2"/>
          <p:cNvSpPr txBox="1"/>
          <p:nvPr/>
        </p:nvSpPr>
        <p:spPr>
          <a:xfrm>
            <a:off x="2505183" y="-872012"/>
            <a:ext cx="13277634"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3" name="TextBox 3"/>
          <p:cNvSpPr txBox="1"/>
          <p:nvPr/>
        </p:nvSpPr>
        <p:spPr>
          <a:xfrm>
            <a:off x="2505183" y="1609150"/>
            <a:ext cx="13277634"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4" name="TextBox 4"/>
          <p:cNvSpPr txBox="1"/>
          <p:nvPr/>
        </p:nvSpPr>
        <p:spPr>
          <a:xfrm>
            <a:off x="2505183" y="4090311"/>
            <a:ext cx="13277634"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5" name="TextBox 5"/>
          <p:cNvSpPr txBox="1"/>
          <p:nvPr/>
        </p:nvSpPr>
        <p:spPr>
          <a:xfrm>
            <a:off x="2505183" y="6571473"/>
            <a:ext cx="13277634" cy="4120814"/>
          </a:xfrm>
          <a:prstGeom prst="rect">
            <a:avLst/>
          </a:prstGeom>
        </p:spPr>
        <p:txBody>
          <a:bodyPr lIns="0" tIns="0" rIns="0" bIns="0" rtlCol="0" anchor="t">
            <a:spAutoFit/>
          </a:bodyPr>
          <a:lstStyle/>
          <a:p>
            <a:pPr algn="ctr">
              <a:lnSpc>
                <a:spcPts val="33637"/>
              </a:lnSpc>
              <a:spcBef>
                <a:spcPct val="0"/>
              </a:spcBef>
            </a:pPr>
            <a:r>
              <a:rPr lang="en-US" sz="24026">
                <a:gradFill>
                  <a:gsLst>
                    <a:gs pos="0">
                      <a:srgbClr val="FFF7AD">
                        <a:alpha val="20000"/>
                      </a:srgbClr>
                    </a:gs>
                    <a:gs pos="100000">
                      <a:srgbClr val="FFA9F9">
                        <a:alpha val="20000"/>
                      </a:srgbClr>
                    </a:gs>
                  </a:gsLst>
                  <a:lin ang="0"/>
                </a:gradFill>
                <a:latin typeface="Raleway"/>
                <a:ea typeface="Raleway"/>
                <a:cs typeface="Raleway"/>
                <a:sym typeface="Raleway"/>
              </a:rPr>
              <a:t>MINIMAL</a:t>
            </a:r>
          </a:p>
        </p:txBody>
      </p:sp>
      <p:sp>
        <p:nvSpPr>
          <p:cNvPr id="6" name="Freeform 6" descr="generated image"/>
          <p:cNvSpPr/>
          <p:nvPr/>
        </p:nvSpPr>
        <p:spPr>
          <a:xfrm>
            <a:off x="13708680" y="-1616585"/>
            <a:ext cx="3550620" cy="9051997"/>
          </a:xfrm>
          <a:custGeom>
            <a:avLst/>
            <a:gdLst/>
            <a:ahLst/>
            <a:cxnLst/>
            <a:rect l="l" t="t" r="r" b="b"/>
            <a:pathLst>
              <a:path w="3550620" h="9051997">
                <a:moveTo>
                  <a:pt x="0" y="0"/>
                </a:moveTo>
                <a:lnTo>
                  <a:pt x="3550620" y="0"/>
                </a:lnTo>
                <a:lnTo>
                  <a:pt x="3550620" y="9051997"/>
                </a:lnTo>
                <a:lnTo>
                  <a:pt x="0" y="9051997"/>
                </a:lnTo>
                <a:lnTo>
                  <a:pt x="0" y="0"/>
                </a:lnTo>
                <a:close/>
              </a:path>
            </a:pathLst>
          </a:custGeom>
          <a:blipFill>
            <a:blip r:embed="rId2"/>
            <a:stretch>
              <a:fillRect l="-92885" t="-8992" r="-96838" b="-4651"/>
            </a:stretch>
          </a:blipFill>
        </p:spPr>
        <p:txBody>
          <a:bodyPr/>
          <a:lstStyle/>
          <a:p>
            <a:endParaRPr lang="en-US"/>
          </a:p>
        </p:txBody>
      </p:sp>
      <p:sp>
        <p:nvSpPr>
          <p:cNvPr id="7" name="Freeform 7" descr="generated image"/>
          <p:cNvSpPr/>
          <p:nvPr/>
        </p:nvSpPr>
        <p:spPr>
          <a:xfrm>
            <a:off x="839407" y="2909414"/>
            <a:ext cx="3957610" cy="8771314"/>
          </a:xfrm>
          <a:custGeom>
            <a:avLst/>
            <a:gdLst/>
            <a:ahLst/>
            <a:cxnLst/>
            <a:rect l="l" t="t" r="r" b="b"/>
            <a:pathLst>
              <a:path w="3957610" h="8771314">
                <a:moveTo>
                  <a:pt x="0" y="0"/>
                </a:moveTo>
                <a:lnTo>
                  <a:pt x="3957610" y="0"/>
                </a:lnTo>
                <a:lnTo>
                  <a:pt x="3957610" y="8771314"/>
                </a:lnTo>
                <a:lnTo>
                  <a:pt x="0" y="8771314"/>
                </a:lnTo>
                <a:lnTo>
                  <a:pt x="0" y="0"/>
                </a:lnTo>
                <a:close/>
              </a:path>
            </a:pathLst>
          </a:custGeom>
          <a:blipFill>
            <a:blip r:embed="rId3"/>
            <a:stretch>
              <a:fillRect l="-81205" t="-8320" r="-78723" b="-8960"/>
            </a:stretch>
          </a:blipFill>
        </p:spPr>
        <p:txBody>
          <a:bodyPr/>
          <a:lstStyle/>
          <a:p>
            <a:endParaRPr lang="en-US"/>
          </a:p>
        </p:txBody>
      </p:sp>
      <p:sp>
        <p:nvSpPr>
          <p:cNvPr id="8" name="TextBox 8"/>
          <p:cNvSpPr txBox="1"/>
          <p:nvPr/>
        </p:nvSpPr>
        <p:spPr>
          <a:xfrm>
            <a:off x="2505183" y="1411050"/>
            <a:ext cx="13277634" cy="8207850"/>
          </a:xfrm>
          <a:prstGeom prst="rect">
            <a:avLst/>
          </a:prstGeom>
        </p:spPr>
        <p:txBody>
          <a:bodyPr lIns="0" tIns="0" rIns="0" bIns="0" rtlCol="0" anchor="t">
            <a:spAutoFit/>
          </a:bodyPr>
          <a:lstStyle/>
          <a:p>
            <a:pPr algn="ctr">
              <a:lnSpc>
                <a:spcPts val="20903"/>
              </a:lnSpc>
            </a:pPr>
            <a:r>
              <a:rPr lang="en-US" sz="24026">
                <a:gradFill>
                  <a:gsLst>
                    <a:gs pos="0">
                      <a:srgbClr val="FFF7AD">
                        <a:alpha val="100000"/>
                      </a:srgbClr>
                    </a:gs>
                    <a:gs pos="100000">
                      <a:srgbClr val="FFA9F9">
                        <a:alpha val="100000"/>
                      </a:srgbClr>
                    </a:gs>
                  </a:gsLst>
                  <a:lin ang="0"/>
                </a:gradFill>
                <a:latin typeface="Raleway"/>
                <a:ea typeface="Raleway"/>
                <a:cs typeface="Raleway"/>
                <a:sym typeface="Raleway"/>
              </a:rPr>
              <a:t>WHAT WE</a:t>
            </a:r>
          </a:p>
          <a:p>
            <a:pPr algn="ctr">
              <a:lnSpc>
                <a:spcPts val="20903"/>
              </a:lnSpc>
            </a:pPr>
            <a:r>
              <a:rPr lang="en-US" sz="24026">
                <a:gradFill>
                  <a:gsLst>
                    <a:gs pos="0">
                      <a:srgbClr val="FFF7AD">
                        <a:alpha val="100000"/>
                      </a:srgbClr>
                    </a:gs>
                    <a:gs pos="100000">
                      <a:srgbClr val="FFA9F9">
                        <a:alpha val="100000"/>
                      </a:srgbClr>
                    </a:gs>
                  </a:gsLst>
                  <a:lin ang="0"/>
                </a:gradFill>
                <a:latin typeface="Raleway"/>
                <a:ea typeface="Raleway"/>
                <a:cs typeface="Raleway"/>
                <a:sym typeface="Raleway"/>
              </a:rPr>
              <a:t>BUILT</a:t>
            </a:r>
          </a:p>
        </p:txBody>
      </p:sp>
      <p:sp>
        <p:nvSpPr>
          <p:cNvPr id="9" name="TextBox 3">
            <a:extLst>
              <a:ext uri="{FF2B5EF4-FFF2-40B4-BE49-F238E27FC236}">
                <a16:creationId xmlns:a16="http://schemas.microsoft.com/office/drawing/2014/main" id="{6F5FBE4D-50AE-8BBD-70DD-F7D9AD095721}"/>
              </a:ext>
            </a:extLst>
          </p:cNvPr>
          <p:cNvSpPr txBox="1"/>
          <p:nvPr/>
        </p:nvSpPr>
        <p:spPr>
          <a:xfrm rot="-5400000">
            <a:off x="-3222898" y="18018293"/>
            <a:ext cx="18288000" cy="4120814"/>
          </a:xfrm>
          <a:prstGeom prst="rect">
            <a:avLst/>
          </a:prstGeom>
        </p:spPr>
        <p:txBody>
          <a:bodyPr lIns="0" tIns="0" rIns="0" bIns="0" rtlCol="0" anchor="t">
            <a:spAutoFit/>
          </a:bodyPr>
          <a:lstStyle/>
          <a:p>
            <a:pPr algn="ctr">
              <a:lnSpc>
                <a:spcPts val="33637"/>
              </a:lnSpc>
              <a:spcBef>
                <a:spcPct val="0"/>
              </a:spcBef>
            </a:pPr>
            <a:r>
              <a:rPr lang="en-US" sz="24026" dirty="0">
                <a:ln>
                  <a:solidFill>
                    <a:schemeClr val="tx1"/>
                  </a:solidFill>
                </a:ln>
                <a:noFill/>
                <a:latin typeface="Raleway"/>
                <a:ea typeface="Raleway"/>
                <a:cs typeface="Raleway"/>
                <a:sym typeface="Raleway"/>
              </a:rPr>
              <a:t>OBJECTIVE</a:t>
            </a:r>
          </a:p>
        </p:txBody>
      </p:sp>
      <p:pic>
        <p:nvPicPr>
          <p:cNvPr id="10" name="Picture 4">
            <a:extLst>
              <a:ext uri="{FF2B5EF4-FFF2-40B4-BE49-F238E27FC236}">
                <a16:creationId xmlns:a16="http://schemas.microsoft.com/office/drawing/2014/main" id="{5678B5EA-30B2-2015-5CF8-270FDE630D2E}"/>
              </a:ext>
            </a:extLst>
          </p:cNvPr>
          <p:cNvPicPr>
            <a:picLocks noChangeAspect="1"/>
          </p:cNvPicPr>
          <p:nvPr/>
        </p:nvPicPr>
        <p:blipFill>
          <a:blip r:embed="rId4"/>
          <a:stretch>
            <a:fillRect/>
          </a:stretch>
        </p:blipFill>
        <p:spPr>
          <a:xfrm>
            <a:off x="-170317" y="22364700"/>
            <a:ext cx="8054620" cy="14388199"/>
          </a:xfrm>
          <a:prstGeom prst="rect">
            <a:avLst/>
          </a:prstGeom>
        </p:spPr>
      </p:pic>
      <p:sp>
        <p:nvSpPr>
          <p:cNvPr id="11" name="TextBox 6">
            <a:extLst>
              <a:ext uri="{FF2B5EF4-FFF2-40B4-BE49-F238E27FC236}">
                <a16:creationId xmlns:a16="http://schemas.microsoft.com/office/drawing/2014/main" id="{1FE65D36-BB36-E39D-38B3-3580DBDE8494}"/>
              </a:ext>
            </a:extLst>
          </p:cNvPr>
          <p:cNvSpPr txBox="1"/>
          <p:nvPr/>
        </p:nvSpPr>
        <p:spPr>
          <a:xfrm>
            <a:off x="7981508" y="19891375"/>
            <a:ext cx="8579602" cy="3997325"/>
          </a:xfrm>
          <a:prstGeom prst="rect">
            <a:avLst/>
          </a:prstGeom>
        </p:spPr>
        <p:txBody>
          <a:bodyPr lIns="0" tIns="0" rIns="0" bIns="0" rtlCol="0" anchor="t">
            <a:spAutoFit/>
          </a:bodyPr>
          <a:lstStyle/>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Create a survival-based game loop with real-time decision pressure</a:t>
            </a:r>
          </a:p>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Design meaningful resource management (HP, Supplies, Intel)</a:t>
            </a:r>
          </a:p>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Implement innovative RTS features (dual lanes, planning timers, commander powers)</a:t>
            </a:r>
          </a:p>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Build a polished, one-handed mobile experience</a:t>
            </a:r>
          </a:p>
          <a:p>
            <a:pPr marL="431801" lvl="1" indent="-215900" algn="l">
              <a:lnSpc>
                <a:spcPts val="4000"/>
              </a:lnSpc>
              <a:buFont typeface="Arial"/>
              <a:buChar char="•"/>
            </a:pPr>
            <a:r>
              <a:rPr lang="en-US" sz="2000" dirty="0">
                <a:solidFill>
                  <a:srgbClr val="000000"/>
                </a:solidFill>
                <a:latin typeface="Canva Sans"/>
                <a:ea typeface="Canva Sans"/>
                <a:cs typeface="Canva Sans"/>
                <a:sym typeface="Canva Sans"/>
              </a:rPr>
              <a:t>Unlock progression through surviving waves and difficulty tiers</a:t>
            </a:r>
          </a:p>
          <a:p>
            <a:pPr algn="l">
              <a:lnSpc>
                <a:spcPts val="4000"/>
              </a:lnSpc>
            </a:pPr>
            <a:endParaRPr lang="en-US" sz="2000" dirty="0">
              <a:solidFill>
                <a:srgbClr val="000000"/>
              </a:solidFill>
              <a:latin typeface="Canva Sans"/>
              <a:ea typeface="Canva Sans"/>
              <a:cs typeface="Canva Sans"/>
              <a:sym typeface="Canva Sans"/>
            </a:endParaRPr>
          </a:p>
        </p:txBody>
      </p:sp>
      <p:sp>
        <p:nvSpPr>
          <p:cNvPr id="12" name="TextBox 7">
            <a:extLst>
              <a:ext uri="{FF2B5EF4-FFF2-40B4-BE49-F238E27FC236}">
                <a16:creationId xmlns:a16="http://schemas.microsoft.com/office/drawing/2014/main" id="{78C2AA1B-845D-59D8-EAD1-D6024163D9B7}"/>
              </a:ext>
            </a:extLst>
          </p:cNvPr>
          <p:cNvSpPr txBox="1"/>
          <p:nvPr/>
        </p:nvSpPr>
        <p:spPr>
          <a:xfrm>
            <a:off x="7981508" y="15105231"/>
            <a:ext cx="6066207" cy="1468269"/>
          </a:xfrm>
          <a:prstGeom prst="rect">
            <a:avLst/>
          </a:prstGeom>
        </p:spPr>
        <p:txBody>
          <a:bodyPr lIns="0" tIns="0" rIns="0" bIns="0" rtlCol="0" anchor="t">
            <a:spAutoFit/>
          </a:bodyPr>
          <a:lstStyle/>
          <a:p>
            <a:pPr algn="ctr">
              <a:lnSpc>
                <a:spcPts val="12187"/>
              </a:lnSpc>
              <a:spcBef>
                <a:spcPct val="0"/>
              </a:spcBef>
            </a:pPr>
            <a:r>
              <a:rPr lang="en-US" sz="8705" dirty="0">
                <a:solidFill>
                  <a:srgbClr val="000000"/>
                </a:solidFill>
                <a:latin typeface="Canva Sans"/>
                <a:ea typeface="Canva Sans"/>
                <a:cs typeface="Canva Sans"/>
                <a:sym typeface="Canva Sans"/>
              </a:rPr>
              <a:t>OBJECTIVE</a:t>
            </a:r>
          </a:p>
        </p:txBody>
      </p:sp>
      <p:sp>
        <p:nvSpPr>
          <p:cNvPr id="13" name="TextBox 2">
            <a:extLst>
              <a:ext uri="{FF2B5EF4-FFF2-40B4-BE49-F238E27FC236}">
                <a16:creationId xmlns:a16="http://schemas.microsoft.com/office/drawing/2014/main" id="{1169728D-CF59-A2AD-34E5-3881F0D34C1A}"/>
              </a:ext>
            </a:extLst>
          </p:cNvPr>
          <p:cNvSpPr txBox="1"/>
          <p:nvPr/>
        </p:nvSpPr>
        <p:spPr>
          <a:xfrm rot="-5400000">
            <a:off x="-7550318" y="20228093"/>
            <a:ext cx="18288000" cy="4120814"/>
          </a:xfrm>
          <a:prstGeom prst="rect">
            <a:avLst/>
          </a:prstGeom>
        </p:spPr>
        <p:txBody>
          <a:bodyPr lIns="0" tIns="0" rIns="0" bIns="0" rtlCol="0" anchor="t">
            <a:spAutoFit/>
          </a:bodyPr>
          <a:lstStyle/>
          <a:p>
            <a:pPr algn="ctr">
              <a:lnSpc>
                <a:spcPts val="33637"/>
              </a:lnSpc>
              <a:spcBef>
                <a:spcPct val="0"/>
              </a:spcBef>
            </a:pPr>
            <a:r>
              <a:rPr lang="en-US" sz="24026" dirty="0">
                <a:ln>
                  <a:solidFill>
                    <a:schemeClr val="tx1"/>
                  </a:solidFill>
                </a:ln>
                <a:noFill/>
                <a:latin typeface="Raleway"/>
                <a:ea typeface="Raleway"/>
                <a:cs typeface="Raleway"/>
                <a:sym typeface="Raleway"/>
              </a:rPr>
              <a:t>OBJECTIVE</a:t>
            </a:r>
          </a:p>
        </p:txBody>
      </p:sp>
      <p:pic>
        <p:nvPicPr>
          <p:cNvPr id="14" name="Picture 5">
            <a:extLst>
              <a:ext uri="{FF2B5EF4-FFF2-40B4-BE49-F238E27FC236}">
                <a16:creationId xmlns:a16="http://schemas.microsoft.com/office/drawing/2014/main" id="{5AF757F6-95B5-23CE-B0C8-E9710DFF5746}"/>
              </a:ext>
            </a:extLst>
          </p:cNvPr>
          <p:cNvPicPr>
            <a:picLocks noChangeAspect="1"/>
          </p:cNvPicPr>
          <p:nvPr/>
        </p:nvPicPr>
        <p:blipFill>
          <a:blip r:embed="rId5"/>
          <a:stretch>
            <a:fillRect/>
          </a:stretch>
        </p:blipFill>
        <p:spPr>
          <a:xfrm>
            <a:off x="-170317" y="10643501"/>
            <a:ext cx="8054620" cy="14388199"/>
          </a:xfrm>
          <a:prstGeom prst="rect">
            <a:avLst/>
          </a:prstGeom>
        </p:spPr>
      </p:pic>
      <p:grpSp>
        <p:nvGrpSpPr>
          <p:cNvPr id="15" name="Group 2">
            <a:extLst>
              <a:ext uri="{FF2B5EF4-FFF2-40B4-BE49-F238E27FC236}">
                <a16:creationId xmlns:a16="http://schemas.microsoft.com/office/drawing/2014/main" id="{9A79DDEA-72BA-B1B8-EBE6-3D0819C8720A}"/>
              </a:ext>
            </a:extLst>
          </p:cNvPr>
          <p:cNvGrpSpPr/>
          <p:nvPr/>
        </p:nvGrpSpPr>
        <p:grpSpPr>
          <a:xfrm>
            <a:off x="2855216" y="-8278040"/>
            <a:ext cx="11907166" cy="1762940"/>
            <a:chOff x="0" y="0"/>
            <a:chExt cx="3136044" cy="464313"/>
          </a:xfrm>
        </p:grpSpPr>
        <p:sp>
          <p:nvSpPr>
            <p:cNvPr id="16" name="Freeform 3">
              <a:extLst>
                <a:ext uri="{FF2B5EF4-FFF2-40B4-BE49-F238E27FC236}">
                  <a16:creationId xmlns:a16="http://schemas.microsoft.com/office/drawing/2014/main" id="{8362CAF8-0C0F-6CEC-78FA-67B77074FBE4}"/>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17" name="TextBox 4">
              <a:extLst>
                <a:ext uri="{FF2B5EF4-FFF2-40B4-BE49-F238E27FC236}">
                  <a16:creationId xmlns:a16="http://schemas.microsoft.com/office/drawing/2014/main" id="{53A88779-BD4B-2494-168E-9CD5697E5DDA}"/>
                </a:ext>
              </a:extLst>
            </p:cNvPr>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18" name="Group 5">
            <a:extLst>
              <a:ext uri="{FF2B5EF4-FFF2-40B4-BE49-F238E27FC236}">
                <a16:creationId xmlns:a16="http://schemas.microsoft.com/office/drawing/2014/main" id="{ADAC216B-E43B-51BE-ACF8-A9A6FA9915B4}"/>
              </a:ext>
            </a:extLst>
          </p:cNvPr>
          <p:cNvGrpSpPr/>
          <p:nvPr/>
        </p:nvGrpSpPr>
        <p:grpSpPr>
          <a:xfrm>
            <a:off x="2855216" y="-6601640"/>
            <a:ext cx="11907166" cy="1762940"/>
            <a:chOff x="0" y="0"/>
            <a:chExt cx="3136044" cy="464313"/>
          </a:xfrm>
        </p:grpSpPr>
        <p:sp>
          <p:nvSpPr>
            <p:cNvPr id="19" name="Freeform 6">
              <a:extLst>
                <a:ext uri="{FF2B5EF4-FFF2-40B4-BE49-F238E27FC236}">
                  <a16:creationId xmlns:a16="http://schemas.microsoft.com/office/drawing/2014/main" id="{D4CA31E2-3149-8CCC-4B73-95CF69D9E08C}"/>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20" name="TextBox 7">
              <a:extLst>
                <a:ext uri="{FF2B5EF4-FFF2-40B4-BE49-F238E27FC236}">
                  <a16:creationId xmlns:a16="http://schemas.microsoft.com/office/drawing/2014/main" id="{7728C010-6FDE-4CA6-928B-796DE5BFD5F7}"/>
                </a:ext>
              </a:extLst>
            </p:cNvPr>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21" name="Group 8">
            <a:extLst>
              <a:ext uri="{FF2B5EF4-FFF2-40B4-BE49-F238E27FC236}">
                <a16:creationId xmlns:a16="http://schemas.microsoft.com/office/drawing/2014/main" id="{621F15DB-34A6-AE50-DA1F-CC21853EA04D}"/>
              </a:ext>
            </a:extLst>
          </p:cNvPr>
          <p:cNvGrpSpPr/>
          <p:nvPr/>
        </p:nvGrpSpPr>
        <p:grpSpPr>
          <a:xfrm>
            <a:off x="2855216" y="-4925240"/>
            <a:ext cx="11907166" cy="1762940"/>
            <a:chOff x="0" y="0"/>
            <a:chExt cx="3136044" cy="464313"/>
          </a:xfrm>
        </p:grpSpPr>
        <p:sp>
          <p:nvSpPr>
            <p:cNvPr id="22" name="Freeform 9">
              <a:extLst>
                <a:ext uri="{FF2B5EF4-FFF2-40B4-BE49-F238E27FC236}">
                  <a16:creationId xmlns:a16="http://schemas.microsoft.com/office/drawing/2014/main" id="{E21C9A74-E5E4-32B0-E935-D0B9EC77E526}"/>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23" name="TextBox 10">
              <a:extLst>
                <a:ext uri="{FF2B5EF4-FFF2-40B4-BE49-F238E27FC236}">
                  <a16:creationId xmlns:a16="http://schemas.microsoft.com/office/drawing/2014/main" id="{3F637171-6DB9-2302-0805-5F13EA8F4402}"/>
                </a:ext>
              </a:extLst>
            </p:cNvPr>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grpSp>
        <p:nvGrpSpPr>
          <p:cNvPr id="24" name="Group 11">
            <a:extLst>
              <a:ext uri="{FF2B5EF4-FFF2-40B4-BE49-F238E27FC236}">
                <a16:creationId xmlns:a16="http://schemas.microsoft.com/office/drawing/2014/main" id="{31E56499-1EB0-5F42-B8C1-8081A660665B}"/>
              </a:ext>
            </a:extLst>
          </p:cNvPr>
          <p:cNvGrpSpPr/>
          <p:nvPr/>
        </p:nvGrpSpPr>
        <p:grpSpPr>
          <a:xfrm>
            <a:off x="2855216" y="-3147071"/>
            <a:ext cx="11907166" cy="1762940"/>
            <a:chOff x="0" y="0"/>
            <a:chExt cx="3136044" cy="464313"/>
          </a:xfrm>
        </p:grpSpPr>
        <p:sp>
          <p:nvSpPr>
            <p:cNvPr id="25" name="Freeform 12">
              <a:extLst>
                <a:ext uri="{FF2B5EF4-FFF2-40B4-BE49-F238E27FC236}">
                  <a16:creationId xmlns:a16="http://schemas.microsoft.com/office/drawing/2014/main" id="{9FDECDCA-F47B-C88F-171A-8DFD9B9EA22C}"/>
                </a:ext>
              </a:extLst>
            </p:cNvPr>
            <p:cNvSpPr/>
            <p:nvPr/>
          </p:nvSpPr>
          <p:spPr>
            <a:xfrm>
              <a:off x="0" y="0"/>
              <a:ext cx="3136044" cy="464313"/>
            </a:xfrm>
            <a:custGeom>
              <a:avLst/>
              <a:gdLst/>
              <a:ahLst/>
              <a:cxnLst/>
              <a:rect l="l" t="t" r="r" b="b"/>
              <a:pathLst>
                <a:path w="3136044" h="464313">
                  <a:moveTo>
                    <a:pt x="33160" y="0"/>
                  </a:moveTo>
                  <a:lnTo>
                    <a:pt x="3102884" y="0"/>
                  </a:lnTo>
                  <a:cubicBezTo>
                    <a:pt x="3111679" y="0"/>
                    <a:pt x="3120113" y="3494"/>
                    <a:pt x="3126332" y="9712"/>
                  </a:cubicBezTo>
                  <a:cubicBezTo>
                    <a:pt x="3132550" y="15931"/>
                    <a:pt x="3136044" y="24365"/>
                    <a:pt x="3136044" y="33160"/>
                  </a:cubicBezTo>
                  <a:lnTo>
                    <a:pt x="3136044" y="431154"/>
                  </a:lnTo>
                  <a:cubicBezTo>
                    <a:pt x="3136044" y="439948"/>
                    <a:pt x="3132550" y="448383"/>
                    <a:pt x="3126332" y="454601"/>
                  </a:cubicBezTo>
                  <a:cubicBezTo>
                    <a:pt x="3120113" y="460820"/>
                    <a:pt x="3111679" y="464313"/>
                    <a:pt x="3102884" y="464313"/>
                  </a:cubicBezTo>
                  <a:lnTo>
                    <a:pt x="33160" y="464313"/>
                  </a:lnTo>
                  <a:cubicBezTo>
                    <a:pt x="24365" y="464313"/>
                    <a:pt x="15931" y="460820"/>
                    <a:pt x="9712" y="454601"/>
                  </a:cubicBezTo>
                  <a:cubicBezTo>
                    <a:pt x="3494" y="448383"/>
                    <a:pt x="0" y="439948"/>
                    <a:pt x="0" y="431154"/>
                  </a:cubicBezTo>
                  <a:lnTo>
                    <a:pt x="0" y="33160"/>
                  </a:lnTo>
                  <a:cubicBezTo>
                    <a:pt x="0" y="24365"/>
                    <a:pt x="3494" y="15931"/>
                    <a:pt x="9712" y="9712"/>
                  </a:cubicBezTo>
                  <a:cubicBezTo>
                    <a:pt x="15931" y="3494"/>
                    <a:pt x="24365" y="0"/>
                    <a:pt x="33160" y="0"/>
                  </a:cubicBezTo>
                  <a:close/>
                </a:path>
              </a:pathLst>
            </a:custGeom>
            <a:solidFill>
              <a:srgbClr val="6E6760"/>
            </a:solidFill>
          </p:spPr>
          <p:txBody>
            <a:bodyPr/>
            <a:lstStyle/>
            <a:p>
              <a:endParaRPr lang="en-US"/>
            </a:p>
          </p:txBody>
        </p:sp>
        <p:sp>
          <p:nvSpPr>
            <p:cNvPr id="26" name="TextBox 13">
              <a:extLst>
                <a:ext uri="{FF2B5EF4-FFF2-40B4-BE49-F238E27FC236}">
                  <a16:creationId xmlns:a16="http://schemas.microsoft.com/office/drawing/2014/main" id="{3258E7BD-87ED-E15F-D1B5-DCD385020980}"/>
                </a:ext>
              </a:extLst>
            </p:cNvPr>
            <p:cNvSpPr txBox="1"/>
            <p:nvPr/>
          </p:nvSpPr>
          <p:spPr>
            <a:xfrm>
              <a:off x="0" y="-38100"/>
              <a:ext cx="3136044" cy="502413"/>
            </a:xfrm>
            <a:prstGeom prst="rect">
              <a:avLst/>
            </a:prstGeom>
          </p:spPr>
          <p:txBody>
            <a:bodyPr lIns="50800" tIns="50800" rIns="50800" bIns="50800" rtlCol="0" anchor="ctr"/>
            <a:lstStyle/>
            <a:p>
              <a:pPr algn="ctr">
                <a:lnSpc>
                  <a:spcPts val="2659"/>
                </a:lnSpc>
              </a:pPr>
              <a:endParaRPr/>
            </a:p>
          </p:txBody>
        </p:sp>
      </p:grpSp>
      <p:sp>
        <p:nvSpPr>
          <p:cNvPr id="27" name="Freeform 14">
            <a:extLst>
              <a:ext uri="{FF2B5EF4-FFF2-40B4-BE49-F238E27FC236}">
                <a16:creationId xmlns:a16="http://schemas.microsoft.com/office/drawing/2014/main" id="{94E52CF1-E80F-C340-B5FD-36E21A681E3A}"/>
              </a:ext>
            </a:extLst>
          </p:cNvPr>
          <p:cNvSpPr/>
          <p:nvPr/>
        </p:nvSpPr>
        <p:spPr>
          <a:xfrm>
            <a:off x="4618941" y="-7928202"/>
            <a:ext cx="1026050" cy="1063264"/>
          </a:xfrm>
          <a:custGeom>
            <a:avLst/>
            <a:gdLst/>
            <a:ahLst/>
            <a:cxnLst/>
            <a:rect l="l" t="t" r="r" b="b"/>
            <a:pathLst>
              <a:path w="1026050" h="1063264">
                <a:moveTo>
                  <a:pt x="0" y="0"/>
                </a:moveTo>
                <a:lnTo>
                  <a:pt x="1026050" y="0"/>
                </a:lnTo>
                <a:lnTo>
                  <a:pt x="1026050" y="1063264"/>
                </a:lnTo>
                <a:lnTo>
                  <a:pt x="0" y="10632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Freeform 15">
            <a:extLst>
              <a:ext uri="{FF2B5EF4-FFF2-40B4-BE49-F238E27FC236}">
                <a16:creationId xmlns:a16="http://schemas.microsoft.com/office/drawing/2014/main" id="{FCC3E6CB-C798-0ED1-BA69-BAD8FB62BD27}"/>
              </a:ext>
            </a:extLst>
          </p:cNvPr>
          <p:cNvSpPr/>
          <p:nvPr/>
        </p:nvSpPr>
        <p:spPr>
          <a:xfrm>
            <a:off x="4618941" y="-6135079"/>
            <a:ext cx="1026050" cy="829818"/>
          </a:xfrm>
          <a:custGeom>
            <a:avLst/>
            <a:gdLst/>
            <a:ahLst/>
            <a:cxnLst/>
            <a:rect l="l" t="t" r="r" b="b"/>
            <a:pathLst>
              <a:path w="1026050" h="829818">
                <a:moveTo>
                  <a:pt x="0" y="0"/>
                </a:moveTo>
                <a:lnTo>
                  <a:pt x="1026050" y="0"/>
                </a:lnTo>
                <a:lnTo>
                  <a:pt x="1026050" y="829818"/>
                </a:lnTo>
                <a:lnTo>
                  <a:pt x="0" y="8298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Freeform 16">
            <a:extLst>
              <a:ext uri="{FF2B5EF4-FFF2-40B4-BE49-F238E27FC236}">
                <a16:creationId xmlns:a16="http://schemas.microsoft.com/office/drawing/2014/main" id="{E6E46C93-FA27-267A-53A6-94D4CEFE7F64}"/>
              </a:ext>
            </a:extLst>
          </p:cNvPr>
          <p:cNvSpPr/>
          <p:nvPr/>
        </p:nvSpPr>
        <p:spPr>
          <a:xfrm>
            <a:off x="4618941" y="-4618174"/>
            <a:ext cx="1026050" cy="1148810"/>
          </a:xfrm>
          <a:custGeom>
            <a:avLst/>
            <a:gdLst/>
            <a:ahLst/>
            <a:cxnLst/>
            <a:rect l="l" t="t" r="r" b="b"/>
            <a:pathLst>
              <a:path w="1026050" h="1148810">
                <a:moveTo>
                  <a:pt x="0" y="0"/>
                </a:moveTo>
                <a:lnTo>
                  <a:pt x="1026050" y="0"/>
                </a:lnTo>
                <a:lnTo>
                  <a:pt x="1026050" y="1148809"/>
                </a:lnTo>
                <a:lnTo>
                  <a:pt x="0" y="11488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0" name="Freeform 17">
            <a:extLst>
              <a:ext uri="{FF2B5EF4-FFF2-40B4-BE49-F238E27FC236}">
                <a16:creationId xmlns:a16="http://schemas.microsoft.com/office/drawing/2014/main" id="{1BB934B7-B34B-8B51-AC73-FA656EFD1711}"/>
              </a:ext>
            </a:extLst>
          </p:cNvPr>
          <p:cNvSpPr/>
          <p:nvPr/>
        </p:nvSpPr>
        <p:spPr>
          <a:xfrm>
            <a:off x="4618941" y="-2884431"/>
            <a:ext cx="1118394" cy="1237659"/>
          </a:xfrm>
          <a:custGeom>
            <a:avLst/>
            <a:gdLst/>
            <a:ahLst/>
            <a:cxnLst/>
            <a:rect l="l" t="t" r="r" b="b"/>
            <a:pathLst>
              <a:path w="1118394" h="1237659">
                <a:moveTo>
                  <a:pt x="0" y="0"/>
                </a:moveTo>
                <a:lnTo>
                  <a:pt x="1118394" y="0"/>
                </a:lnTo>
                <a:lnTo>
                  <a:pt x="1118394" y="1237659"/>
                </a:lnTo>
                <a:lnTo>
                  <a:pt x="0" y="123765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1" name="TextBox 18">
            <a:extLst>
              <a:ext uri="{FF2B5EF4-FFF2-40B4-BE49-F238E27FC236}">
                <a16:creationId xmlns:a16="http://schemas.microsoft.com/office/drawing/2014/main" id="{2129E630-F3E7-1DA1-9FF6-D20843C21339}"/>
              </a:ext>
            </a:extLst>
          </p:cNvPr>
          <p:cNvSpPr txBox="1"/>
          <p:nvPr/>
        </p:nvSpPr>
        <p:spPr>
          <a:xfrm>
            <a:off x="5033786" y="-9507369"/>
            <a:ext cx="8148814" cy="1468269"/>
          </a:xfrm>
          <a:prstGeom prst="rect">
            <a:avLst/>
          </a:prstGeom>
        </p:spPr>
        <p:txBody>
          <a:bodyPr wrap="square" lIns="0" tIns="0" rIns="0" bIns="0" rtlCol="0" anchor="t">
            <a:spAutoFit/>
          </a:bodyPr>
          <a:lstStyle/>
          <a:p>
            <a:pPr algn="ctr">
              <a:lnSpc>
                <a:spcPts val="12187"/>
              </a:lnSpc>
              <a:spcBef>
                <a:spcPct val="0"/>
              </a:spcBef>
            </a:pPr>
            <a:r>
              <a:rPr lang="en-US" sz="8705" dirty="0">
                <a:solidFill>
                  <a:srgbClr val="F9D10C"/>
                </a:solidFill>
                <a:latin typeface="Canva Sans"/>
                <a:ea typeface="Canva Sans"/>
                <a:cs typeface="Canva Sans"/>
                <a:sym typeface="Canva Sans"/>
              </a:rPr>
              <a:t>EVENT CARDS</a:t>
            </a:r>
          </a:p>
        </p:txBody>
      </p:sp>
      <p:sp>
        <p:nvSpPr>
          <p:cNvPr id="32" name="TextBox 19">
            <a:extLst>
              <a:ext uri="{FF2B5EF4-FFF2-40B4-BE49-F238E27FC236}">
                <a16:creationId xmlns:a16="http://schemas.microsoft.com/office/drawing/2014/main" id="{7F6588A5-2429-92F9-4715-B34F14F27ABA}"/>
              </a:ext>
            </a:extLst>
          </p:cNvPr>
          <p:cNvSpPr txBox="1"/>
          <p:nvPr/>
        </p:nvSpPr>
        <p:spPr>
          <a:xfrm>
            <a:off x="3443313" y="-7965187"/>
            <a:ext cx="775582" cy="1013409"/>
          </a:xfrm>
          <a:prstGeom prst="rect">
            <a:avLst/>
          </a:prstGeom>
        </p:spPr>
        <p:txBody>
          <a:bodyPr lIns="0" tIns="0" rIns="0" bIns="0" rtlCol="0" anchor="t">
            <a:spAutoFit/>
          </a:bodyPr>
          <a:lstStyle/>
          <a:p>
            <a:pPr algn="ctr">
              <a:lnSpc>
                <a:spcPts val="8201"/>
              </a:lnSpc>
              <a:spcBef>
                <a:spcPct val="0"/>
              </a:spcBef>
            </a:pPr>
            <a:r>
              <a:rPr lang="en-US" sz="5858">
                <a:gradFill>
                  <a:gsLst>
                    <a:gs pos="0">
                      <a:srgbClr val="FFF7AD">
                        <a:alpha val="100000"/>
                      </a:srgbClr>
                    </a:gs>
                    <a:gs pos="100000">
                      <a:srgbClr val="FFA9F9">
                        <a:alpha val="100000"/>
                      </a:srgbClr>
                    </a:gs>
                  </a:gsLst>
                  <a:lin ang="0"/>
                </a:gradFill>
                <a:latin typeface="Raleway"/>
                <a:ea typeface="Raleway"/>
                <a:cs typeface="Raleway"/>
                <a:sym typeface="Raleway"/>
              </a:rPr>
              <a:t>01</a:t>
            </a:r>
          </a:p>
        </p:txBody>
      </p:sp>
      <p:sp>
        <p:nvSpPr>
          <p:cNvPr id="33" name="TextBox 20">
            <a:extLst>
              <a:ext uri="{FF2B5EF4-FFF2-40B4-BE49-F238E27FC236}">
                <a16:creationId xmlns:a16="http://schemas.microsoft.com/office/drawing/2014/main" id="{3E9A5E38-3969-205B-E125-DE8507F78B3A}"/>
              </a:ext>
            </a:extLst>
          </p:cNvPr>
          <p:cNvSpPr txBox="1"/>
          <p:nvPr/>
        </p:nvSpPr>
        <p:spPr>
          <a:xfrm>
            <a:off x="3411265" y="-6288786"/>
            <a:ext cx="864776"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02</a:t>
            </a:r>
          </a:p>
        </p:txBody>
      </p:sp>
      <p:sp>
        <p:nvSpPr>
          <p:cNvPr id="34" name="TextBox 21">
            <a:extLst>
              <a:ext uri="{FF2B5EF4-FFF2-40B4-BE49-F238E27FC236}">
                <a16:creationId xmlns:a16="http://schemas.microsoft.com/office/drawing/2014/main" id="{40279774-0861-DC45-87D8-D582F9513AD7}"/>
              </a:ext>
            </a:extLst>
          </p:cNvPr>
          <p:cNvSpPr txBox="1"/>
          <p:nvPr/>
        </p:nvSpPr>
        <p:spPr>
          <a:xfrm>
            <a:off x="3404855" y="-4612386"/>
            <a:ext cx="852499" cy="1013409"/>
          </a:xfrm>
          <a:prstGeom prst="rect">
            <a:avLst/>
          </a:prstGeom>
        </p:spPr>
        <p:txBody>
          <a:bodyPr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03</a:t>
            </a:r>
          </a:p>
        </p:txBody>
      </p:sp>
      <p:sp>
        <p:nvSpPr>
          <p:cNvPr id="35" name="TextBox 22">
            <a:extLst>
              <a:ext uri="{FF2B5EF4-FFF2-40B4-BE49-F238E27FC236}">
                <a16:creationId xmlns:a16="http://schemas.microsoft.com/office/drawing/2014/main" id="{BB2779D7-8C96-6EA7-5454-4A4D191DA9ED}"/>
              </a:ext>
            </a:extLst>
          </p:cNvPr>
          <p:cNvSpPr txBox="1"/>
          <p:nvPr/>
        </p:nvSpPr>
        <p:spPr>
          <a:xfrm>
            <a:off x="3401650" y="-2834218"/>
            <a:ext cx="995309" cy="968407"/>
          </a:xfrm>
          <a:prstGeom prst="rect">
            <a:avLst/>
          </a:prstGeom>
        </p:spPr>
        <p:txBody>
          <a:bodyPr wrap="square" lIns="0" tIns="0" rIns="0" bIns="0" rtlCol="0" anchor="t">
            <a:spAutoFit/>
          </a:bodyPr>
          <a:lstStyle/>
          <a:p>
            <a:pPr algn="ctr">
              <a:lnSpc>
                <a:spcPts val="8201"/>
              </a:lnSpc>
              <a:spcBef>
                <a:spcPct val="0"/>
              </a:spcBef>
            </a:pPr>
            <a:r>
              <a:rPr lang="en-US" sz="5858" dirty="0">
                <a:gradFill>
                  <a:gsLst>
                    <a:gs pos="0">
                      <a:srgbClr val="FFF7AD">
                        <a:alpha val="100000"/>
                      </a:srgbClr>
                    </a:gs>
                    <a:gs pos="100000">
                      <a:srgbClr val="FFA9F9">
                        <a:alpha val="100000"/>
                      </a:srgbClr>
                    </a:gs>
                  </a:gsLst>
                  <a:lin ang="0"/>
                </a:gradFill>
                <a:latin typeface="Raleway"/>
                <a:ea typeface="Raleway"/>
                <a:cs typeface="Raleway"/>
                <a:sym typeface="Raleway"/>
              </a:rPr>
              <a:t>04</a:t>
            </a:r>
          </a:p>
        </p:txBody>
      </p:sp>
      <p:sp>
        <p:nvSpPr>
          <p:cNvPr id="36" name="TextBox 23">
            <a:extLst>
              <a:ext uri="{FF2B5EF4-FFF2-40B4-BE49-F238E27FC236}">
                <a16:creationId xmlns:a16="http://schemas.microsoft.com/office/drawing/2014/main" id="{9B9DA279-B4A9-22C5-AC46-0C2F703CAF23}"/>
              </a:ext>
            </a:extLst>
          </p:cNvPr>
          <p:cNvSpPr txBox="1"/>
          <p:nvPr/>
        </p:nvSpPr>
        <p:spPr>
          <a:xfrm>
            <a:off x="6045041" y="-8120642"/>
            <a:ext cx="30384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Supply drop</a:t>
            </a:r>
          </a:p>
        </p:txBody>
      </p:sp>
      <p:sp>
        <p:nvSpPr>
          <p:cNvPr id="37" name="TextBox 24">
            <a:extLst>
              <a:ext uri="{FF2B5EF4-FFF2-40B4-BE49-F238E27FC236}">
                <a16:creationId xmlns:a16="http://schemas.microsoft.com/office/drawing/2014/main" id="{70667AA5-25FF-FB44-94A3-CF76116FEBA9}"/>
              </a:ext>
            </a:extLst>
          </p:cNvPr>
          <p:cNvSpPr txBox="1"/>
          <p:nvPr/>
        </p:nvSpPr>
        <p:spPr>
          <a:xfrm>
            <a:off x="5959316" y="-6414436"/>
            <a:ext cx="3794284" cy="696344"/>
          </a:xfrm>
          <a:prstGeom prst="rect">
            <a:avLst/>
          </a:prstGeom>
        </p:spPr>
        <p:txBody>
          <a:bodyPr wrap="square" lIns="0" tIns="0" rIns="0" bIns="0" rtlCol="0" anchor="t">
            <a:spAutoFit/>
          </a:bodyPr>
          <a:lstStyle/>
          <a:p>
            <a:pPr algn="l">
              <a:lnSpc>
                <a:spcPts val="5885"/>
              </a:lnSpc>
              <a:spcBef>
                <a:spcPct val="0"/>
              </a:spcBef>
            </a:pPr>
            <a:r>
              <a:rPr lang="en-US" sz="4203" dirty="0">
                <a:solidFill>
                  <a:srgbClr val="FFFFFF"/>
                </a:solidFill>
                <a:latin typeface="Raleway"/>
                <a:ea typeface="Raleway"/>
                <a:cs typeface="Raleway"/>
                <a:sym typeface="Raleway"/>
              </a:rPr>
              <a:t>Fog / Ambush</a:t>
            </a:r>
          </a:p>
        </p:txBody>
      </p:sp>
      <p:sp>
        <p:nvSpPr>
          <p:cNvPr id="38" name="TextBox 25">
            <a:extLst>
              <a:ext uri="{FF2B5EF4-FFF2-40B4-BE49-F238E27FC236}">
                <a16:creationId xmlns:a16="http://schemas.microsoft.com/office/drawing/2014/main" id="{8E10582F-5BCF-31A8-3537-B77C4F03CB71}"/>
              </a:ext>
            </a:extLst>
          </p:cNvPr>
          <p:cNvSpPr txBox="1"/>
          <p:nvPr/>
        </p:nvSpPr>
        <p:spPr>
          <a:xfrm>
            <a:off x="5987891" y="-4708231"/>
            <a:ext cx="34575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Enemy Attack</a:t>
            </a:r>
          </a:p>
        </p:txBody>
      </p:sp>
      <p:sp>
        <p:nvSpPr>
          <p:cNvPr id="39" name="TextBox 26">
            <a:extLst>
              <a:ext uri="{FF2B5EF4-FFF2-40B4-BE49-F238E27FC236}">
                <a16:creationId xmlns:a16="http://schemas.microsoft.com/office/drawing/2014/main" id="{35EB1BDF-383C-1555-0E0F-6EC6C22C0BF6}"/>
              </a:ext>
            </a:extLst>
          </p:cNvPr>
          <p:cNvSpPr txBox="1"/>
          <p:nvPr/>
        </p:nvSpPr>
        <p:spPr>
          <a:xfrm>
            <a:off x="5959316" y="-2900257"/>
            <a:ext cx="2771775" cy="721900"/>
          </a:xfrm>
          <a:prstGeom prst="rect">
            <a:avLst/>
          </a:prstGeom>
        </p:spPr>
        <p:txBody>
          <a:bodyPr lIns="0" tIns="0" rIns="0" bIns="0" rtlCol="0" anchor="t">
            <a:spAutoFit/>
          </a:bodyPr>
          <a:lstStyle/>
          <a:p>
            <a:pPr algn="l">
              <a:lnSpc>
                <a:spcPts val="5885"/>
              </a:lnSpc>
              <a:spcBef>
                <a:spcPct val="0"/>
              </a:spcBef>
            </a:pPr>
            <a:r>
              <a:rPr lang="en-US" sz="4203">
                <a:solidFill>
                  <a:srgbClr val="FFFFFF"/>
                </a:solidFill>
                <a:latin typeface="Raleway"/>
                <a:ea typeface="Raleway"/>
                <a:cs typeface="Raleway"/>
                <a:sym typeface="Raleway"/>
              </a:rPr>
              <a:t>Delay Field</a:t>
            </a:r>
          </a:p>
        </p:txBody>
      </p:sp>
      <p:sp>
        <p:nvSpPr>
          <p:cNvPr id="40" name="TextBox 27">
            <a:extLst>
              <a:ext uri="{FF2B5EF4-FFF2-40B4-BE49-F238E27FC236}">
                <a16:creationId xmlns:a16="http://schemas.microsoft.com/office/drawing/2014/main" id="{BC9F120F-1748-5AD4-D35D-B6FFD0A78378}"/>
              </a:ext>
            </a:extLst>
          </p:cNvPr>
          <p:cNvSpPr txBox="1"/>
          <p:nvPr/>
        </p:nvSpPr>
        <p:spPr>
          <a:xfrm>
            <a:off x="6045041" y="-7310553"/>
            <a:ext cx="22383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Receive 5 supplies</a:t>
            </a:r>
          </a:p>
        </p:txBody>
      </p:sp>
      <p:sp>
        <p:nvSpPr>
          <p:cNvPr id="41" name="TextBox 28">
            <a:extLst>
              <a:ext uri="{FF2B5EF4-FFF2-40B4-BE49-F238E27FC236}">
                <a16:creationId xmlns:a16="http://schemas.microsoft.com/office/drawing/2014/main" id="{C255A820-36E3-B5F8-E399-BC954DE2549E}"/>
              </a:ext>
            </a:extLst>
          </p:cNvPr>
          <p:cNvSpPr txBox="1"/>
          <p:nvPr/>
        </p:nvSpPr>
        <p:spPr>
          <a:xfrm>
            <a:off x="5987891" y="-5606811"/>
            <a:ext cx="942975"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Prepare</a:t>
            </a:r>
          </a:p>
        </p:txBody>
      </p:sp>
      <p:sp>
        <p:nvSpPr>
          <p:cNvPr id="42" name="TextBox 29">
            <a:extLst>
              <a:ext uri="{FF2B5EF4-FFF2-40B4-BE49-F238E27FC236}">
                <a16:creationId xmlns:a16="http://schemas.microsoft.com/office/drawing/2014/main" id="{50C52663-0A27-A0BE-8E9A-2565DFE20A29}"/>
              </a:ext>
            </a:extLst>
          </p:cNvPr>
          <p:cNvSpPr txBox="1"/>
          <p:nvPr/>
        </p:nvSpPr>
        <p:spPr>
          <a:xfrm>
            <a:off x="5987891" y="-3900606"/>
            <a:ext cx="3238500" cy="3587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Raleway"/>
                <a:ea typeface="Raleway"/>
                <a:cs typeface="Raleway"/>
                <a:sym typeface="Raleway"/>
              </a:rPr>
              <a:t>Small raid, Deals 5 damage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remove" grpId="0" nodeType="withEffect">
                                  <p:stCondLst>
                                    <p:cond delay="0"/>
                                  </p:stCondLst>
                                  <p:childTnLst>
                                    <p:animMotion origin="layout" path="M -4.72222E-6 -0.68457 L -4.72222E-6 -0.93457 " pathEditMode="relative" rAng="0" ptsTypes="AA">
                                      <p:cBhvr>
                                        <p:cTn id="6" dur="2000" fill="hold"/>
                                        <p:tgtEl>
                                          <p:spTgt spid="9"/>
                                        </p:tgtEl>
                                        <p:attrNameLst>
                                          <p:attrName>ppt_x</p:attrName>
                                          <p:attrName>ppt_y</p:attrName>
                                        </p:attrNameLst>
                                      </p:cBhvr>
                                      <p:rCtr x="0" y="-12500"/>
                                    </p:animMotion>
                                  </p:childTnLst>
                                </p:cTn>
                              </p:par>
                              <p:par>
                                <p:cTn id="7" presetID="42" presetClass="path" presetSubtype="0" accel="50000" decel="50000" autoRev="1" fill="hold" grpId="0" nodeType="withEffect">
                                  <p:stCondLst>
                                    <p:cond delay="0"/>
                                  </p:stCondLst>
                                  <p:childTnLst>
                                    <p:animMotion origin="layout" path="M -2.77778E-6 3.33333E-6 L -2.77778E-6 0.25 " pathEditMode="relative" rAng="0" ptsTypes="AA">
                                      <p:cBhvr>
                                        <p:cTn id="8" dur="2000" fill="hold"/>
                                        <p:tgtEl>
                                          <p:spTgt spid="1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theme/theme1.xml><?xml version="1.0" encoding="utf-8"?>
<a:theme xmlns:a="http://schemas.openxmlformats.org/drawingml/2006/main" name="Office Theme">
  <a:themeElements>
    <a:clrScheme name="Office">
      <a:dk1>
        <a:sysClr val="windowText" lastClr="DEDEDE"/>
      </a:dk1>
      <a:lt1>
        <a:sysClr val="window" lastClr="181B28"/>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873</Words>
  <Application>Microsoft Office PowerPoint</Application>
  <PresentationFormat>Custom</PresentationFormat>
  <Paragraphs>271</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Arial</vt:lpstr>
      <vt:lpstr>Raleway</vt:lpstr>
      <vt:lpstr>Raleway Bold</vt:lpstr>
      <vt:lpstr>Canva Sans</vt:lpstr>
      <vt:lpstr>Intro Rust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Chromm</dc:title>
  <cp:lastModifiedBy>nitoshi</cp:lastModifiedBy>
  <cp:revision>2</cp:revision>
  <dcterms:created xsi:type="dcterms:W3CDTF">2006-08-16T00:00:00Z</dcterms:created>
  <dcterms:modified xsi:type="dcterms:W3CDTF">2025-12-03T07:03:56Z</dcterms:modified>
  <dc:identifier>DAG6bL4mCtw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2025-12-03T07:03:53Z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99ee2c40-bf4b-4819-bf57-0ad0a8c0d381</vt:lpwstr>
  </property>
  <property fmtid="{D5CDD505-2E9C-101B-9397-08002B2CF9AE}" pid="7" name="MSIP_Label_defa4170-0d19-0005-0004-bc88714345d2_ActionId">
    <vt:lpwstr>7af5525e-2b0b-486b-b739-67ab8e631f28</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